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  <p:sldId id="259" r:id="rId4"/>
    <p:sldId id="269" r:id="rId5"/>
    <p:sldId id="268" r:id="rId6"/>
    <p:sldId id="270" r:id="rId7"/>
    <p:sldId id="271" r:id="rId8"/>
    <p:sldId id="272" r:id="rId9"/>
    <p:sldId id="273" r:id="rId10"/>
    <p:sldId id="260" r:id="rId11"/>
    <p:sldId id="261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9D7B-5018-4F89-8571-3291E1877096}" type="datetimeFigureOut">
              <a:rPr lang="sk-SK" smtClean="0"/>
              <a:t>29. 9. 2021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F0D9A-4BFF-4BE4-8847-D4218D4D9A1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74935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9D7B-5018-4F89-8571-3291E1877096}" type="datetimeFigureOut">
              <a:rPr lang="sk-SK" smtClean="0"/>
              <a:t>29. 9. 2021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F0D9A-4BFF-4BE4-8847-D4218D4D9A1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75610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9D7B-5018-4F89-8571-3291E1877096}" type="datetimeFigureOut">
              <a:rPr lang="sk-SK" smtClean="0"/>
              <a:t>29. 9. 2021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F0D9A-4BFF-4BE4-8847-D4218D4D9A1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53675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9D7B-5018-4F89-8571-3291E1877096}" type="datetimeFigureOut">
              <a:rPr lang="sk-SK" smtClean="0"/>
              <a:t>29. 9. 2021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F0D9A-4BFF-4BE4-8847-D4218D4D9A1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81506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9D7B-5018-4F89-8571-3291E1877096}" type="datetimeFigureOut">
              <a:rPr lang="sk-SK" smtClean="0"/>
              <a:t>29. 9. 2021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F0D9A-4BFF-4BE4-8847-D4218D4D9A1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65729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9D7B-5018-4F89-8571-3291E1877096}" type="datetimeFigureOut">
              <a:rPr lang="sk-SK" smtClean="0"/>
              <a:t>29. 9. 2021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F0D9A-4BFF-4BE4-8847-D4218D4D9A1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47180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9D7B-5018-4F89-8571-3291E1877096}" type="datetimeFigureOut">
              <a:rPr lang="sk-SK" smtClean="0"/>
              <a:t>29. 9. 2021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F0D9A-4BFF-4BE4-8847-D4218D4D9A1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13187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9D7B-5018-4F89-8571-3291E1877096}" type="datetimeFigureOut">
              <a:rPr lang="sk-SK" smtClean="0"/>
              <a:t>29. 9. 2021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F0D9A-4BFF-4BE4-8847-D4218D4D9A1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11781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9D7B-5018-4F89-8571-3291E1877096}" type="datetimeFigureOut">
              <a:rPr lang="sk-SK" smtClean="0"/>
              <a:t>29. 9. 2021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F0D9A-4BFF-4BE4-8847-D4218D4D9A1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72884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9D7B-5018-4F89-8571-3291E1877096}" type="datetimeFigureOut">
              <a:rPr lang="sk-SK" smtClean="0"/>
              <a:t>29. 9. 2021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F0D9A-4BFF-4BE4-8847-D4218D4D9A1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89816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9D7B-5018-4F89-8571-3291E1877096}" type="datetimeFigureOut">
              <a:rPr lang="sk-SK" smtClean="0"/>
              <a:t>29. 9. 2021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F0D9A-4BFF-4BE4-8847-D4218D4D9A1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8162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279D7B-5018-4F89-8571-3291E1877096}" type="datetimeFigureOut">
              <a:rPr lang="sk-SK" smtClean="0"/>
              <a:t>29. 9. 2021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F0D9A-4BFF-4BE4-8847-D4218D4D9A1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75232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874034" y="487680"/>
            <a:ext cx="2838994" cy="1001486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BORDEX</a:t>
            </a:r>
            <a:br>
              <a:rPr lang="sk-SK" dirty="0" smtClean="0"/>
            </a:br>
            <a:r>
              <a:rPr lang="sk-SK" sz="1200" b="1" dirty="0" smtClean="0"/>
              <a:t>CROSS BORDER EXPEDITION EXPERIENCES</a:t>
            </a:r>
            <a:endParaRPr lang="sk-SK" sz="1200" b="1" dirty="0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930" y="5801632"/>
            <a:ext cx="2881295" cy="889812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225" y="5898974"/>
            <a:ext cx="1005803" cy="792470"/>
          </a:xfrm>
          <a:prstGeom prst="rect">
            <a:avLst/>
          </a:prstGeom>
        </p:spPr>
      </p:pic>
      <p:sp>
        <p:nvSpPr>
          <p:cNvPr id="11" name="Obdĺžnik 10"/>
          <p:cNvSpPr/>
          <p:nvPr/>
        </p:nvSpPr>
        <p:spPr>
          <a:xfrm>
            <a:off x="0" y="0"/>
            <a:ext cx="139337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" name="BlokTextu 2"/>
          <p:cNvSpPr txBox="1"/>
          <p:nvPr/>
        </p:nvSpPr>
        <p:spPr>
          <a:xfrm>
            <a:off x="740229" y="1846217"/>
            <a:ext cx="108160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smtClean="0"/>
              <a:t>NÁZOV PROJEKTU: </a:t>
            </a:r>
            <a:r>
              <a:rPr lang="sk-SK" dirty="0" err="1" smtClean="0"/>
              <a:t>Bordex</a:t>
            </a:r>
            <a:r>
              <a:rPr lang="sk-SK" dirty="0" smtClean="0"/>
              <a:t> – </a:t>
            </a:r>
            <a:r>
              <a:rPr lang="sk-SK" dirty="0" err="1" smtClean="0"/>
              <a:t>Cross</a:t>
            </a:r>
            <a:r>
              <a:rPr lang="sk-SK" dirty="0" smtClean="0"/>
              <a:t> </a:t>
            </a:r>
            <a:r>
              <a:rPr lang="sk-SK" dirty="0" err="1" smtClean="0"/>
              <a:t>Border</a:t>
            </a:r>
            <a:r>
              <a:rPr lang="sk-SK" dirty="0" smtClean="0"/>
              <a:t> </a:t>
            </a:r>
            <a:r>
              <a:rPr lang="sk-SK" dirty="0" err="1" smtClean="0"/>
              <a:t>Expedition</a:t>
            </a:r>
            <a:r>
              <a:rPr lang="sk-SK" dirty="0" smtClean="0"/>
              <a:t> </a:t>
            </a:r>
            <a:r>
              <a:rPr lang="sk-SK" dirty="0" err="1" smtClean="0"/>
              <a:t>Experiences</a:t>
            </a:r>
            <a:endParaRPr lang="sk-SK" dirty="0" smtClean="0"/>
          </a:p>
          <a:p>
            <a:r>
              <a:rPr lang="sk-SK" b="1" dirty="0" smtClean="0"/>
              <a:t>OPERAČNÝ PROGRAM:</a:t>
            </a:r>
            <a:r>
              <a:rPr lang="sk-SK" dirty="0" smtClean="0"/>
              <a:t>	</a:t>
            </a:r>
            <a:r>
              <a:rPr lang="sk-SK" dirty="0" err="1" smtClean="0"/>
              <a:t>Interreg</a:t>
            </a:r>
            <a:r>
              <a:rPr lang="sk-SK" dirty="0" smtClean="0"/>
              <a:t> V-A Slovenská republika-Rakúsko 2014-2020</a:t>
            </a:r>
          </a:p>
          <a:p>
            <a:r>
              <a:rPr lang="sk-SK" b="1" dirty="0" smtClean="0"/>
              <a:t>PRIORITNÁ OS: </a:t>
            </a:r>
            <a:r>
              <a:rPr lang="sk-SK" dirty="0" smtClean="0"/>
              <a:t>Ochrana prírodného a kultúrneho dedičstva a biodiverzity</a:t>
            </a:r>
          </a:p>
          <a:p>
            <a:r>
              <a:rPr lang="sk-SK" b="1" dirty="0" smtClean="0"/>
              <a:t>KONKRÉTNY CIEĽ: </a:t>
            </a:r>
            <a:r>
              <a:rPr lang="sk-SK" dirty="0" smtClean="0"/>
              <a:t>Posilnenie spoločných prístupov s cieľom zhodnocovania prírodného a kultúrneho dedičstva udržateľným spôsobom, čo prispeje ďalšiemu rozvoju programovej oblasti ako atraktívnej turistickej destinácie</a:t>
            </a:r>
          </a:p>
          <a:p>
            <a:r>
              <a:rPr lang="sk-SK" b="1" dirty="0" smtClean="0"/>
              <a:t>OBLASŤ INTERVENCIE:</a:t>
            </a:r>
            <a:r>
              <a:rPr lang="sk-SK" dirty="0" smtClean="0"/>
              <a:t> Cyklistické trasy a turistické chodníky; Rozvoj a podpora potenciálu cestovného ruchu </a:t>
            </a:r>
            <a:br>
              <a:rPr lang="sk-SK" dirty="0" smtClean="0"/>
            </a:br>
            <a:r>
              <a:rPr lang="sk-SK" dirty="0" smtClean="0"/>
              <a:t>v prírodných rezerváciách; Ochrana rozvoj a podpora verejných aktív v oblasti kultúry a kultúrneho dedičstva; Činnosti cestovného ruchu, ubytovacích a stravovacích služieb</a:t>
            </a:r>
          </a:p>
          <a:p>
            <a:endParaRPr lang="sk-SK" dirty="0"/>
          </a:p>
          <a:p>
            <a:r>
              <a:rPr lang="sk-SK" b="1" dirty="0" smtClean="0"/>
              <a:t>FORMA FINANCOVANIA: </a:t>
            </a:r>
            <a:r>
              <a:rPr lang="sk-SK" dirty="0"/>
              <a:t>N</a:t>
            </a:r>
            <a:r>
              <a:rPr lang="sk-SK" dirty="0" smtClean="0"/>
              <a:t>enávratný grant</a:t>
            </a:r>
          </a:p>
          <a:p>
            <a:r>
              <a:rPr lang="sk-SK" b="1" dirty="0" smtClean="0"/>
              <a:t>VÝŠKA PRÍSPEVKU: </a:t>
            </a:r>
            <a:r>
              <a:rPr lang="sk-SK" dirty="0" smtClean="0"/>
              <a:t>€ 949 574,16,-</a:t>
            </a:r>
          </a:p>
          <a:p>
            <a:r>
              <a:rPr lang="sk-SK" b="1" dirty="0" smtClean="0"/>
              <a:t>Z TOHO EFRR: </a:t>
            </a:r>
            <a:r>
              <a:rPr lang="sk-SK" dirty="0" smtClean="0"/>
              <a:t>€ 594 350,00,-</a:t>
            </a:r>
          </a:p>
          <a:p>
            <a:r>
              <a:rPr lang="sk-SK" b="1" dirty="0" smtClean="0"/>
              <a:t>ŠR SR: </a:t>
            </a:r>
            <a:r>
              <a:rPr lang="sk-SK" dirty="0" smtClean="0"/>
              <a:t>€ 40 950,30,-</a:t>
            </a:r>
          </a:p>
          <a:p>
            <a:r>
              <a:rPr lang="sk-SK" b="1" dirty="0" smtClean="0"/>
              <a:t>VLASTNÉ ZDROJE: </a:t>
            </a:r>
            <a:r>
              <a:rPr lang="sk-SK" dirty="0" smtClean="0"/>
              <a:t>5-75%</a:t>
            </a:r>
          </a:p>
          <a:p>
            <a:r>
              <a:rPr lang="sk-SK" b="1" dirty="0" smtClean="0"/>
              <a:t>TRVANIE PROJEKTU: </a:t>
            </a:r>
            <a:r>
              <a:rPr lang="sk-SK" dirty="0" smtClean="0"/>
              <a:t>01/2021 – 12/2022</a:t>
            </a:r>
            <a:endParaRPr lang="sk-SK" b="1" dirty="0"/>
          </a:p>
        </p:txBody>
      </p:sp>
      <p:sp>
        <p:nvSpPr>
          <p:cNvPr id="4" name="BlokTextu 3"/>
          <p:cNvSpPr txBox="1"/>
          <p:nvPr/>
        </p:nvSpPr>
        <p:spPr>
          <a:xfrm>
            <a:off x="740229" y="803757"/>
            <a:ext cx="5564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smtClean="0"/>
              <a:t>ZÁKLADNÉ INFORMÁCIE</a:t>
            </a:r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429257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874034" y="487680"/>
            <a:ext cx="2838994" cy="1001486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BORDEX</a:t>
            </a:r>
            <a:br>
              <a:rPr lang="sk-SK" dirty="0" smtClean="0"/>
            </a:br>
            <a:r>
              <a:rPr lang="sk-SK" sz="1200" b="1" dirty="0" smtClean="0"/>
              <a:t>CROSS BORDER EXPEDITION EXPERIENCES</a:t>
            </a:r>
            <a:endParaRPr lang="sk-SK" sz="1200" b="1" dirty="0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930" y="5801632"/>
            <a:ext cx="2881295" cy="889812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225" y="5898974"/>
            <a:ext cx="1005803" cy="792470"/>
          </a:xfrm>
          <a:prstGeom prst="rect">
            <a:avLst/>
          </a:prstGeom>
        </p:spPr>
      </p:pic>
      <p:sp>
        <p:nvSpPr>
          <p:cNvPr id="11" name="Obdĺžnik 10"/>
          <p:cNvSpPr/>
          <p:nvPr/>
        </p:nvSpPr>
        <p:spPr>
          <a:xfrm>
            <a:off x="0" y="0"/>
            <a:ext cx="139337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BlokTextu 8"/>
          <p:cNvSpPr txBox="1"/>
          <p:nvPr/>
        </p:nvSpPr>
        <p:spPr>
          <a:xfrm>
            <a:off x="740229" y="803757"/>
            <a:ext cx="5564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/>
              <a:t>O</a:t>
            </a:r>
            <a:r>
              <a:rPr lang="sk-SK" b="1" dirty="0" smtClean="0"/>
              <a:t> PROJEKTE</a:t>
            </a:r>
            <a:endParaRPr lang="sk-SK" b="1" dirty="0"/>
          </a:p>
        </p:txBody>
      </p:sp>
      <p:sp>
        <p:nvSpPr>
          <p:cNvPr id="12" name="BlokTextu 11"/>
          <p:cNvSpPr txBox="1"/>
          <p:nvPr/>
        </p:nvSpPr>
        <p:spPr>
          <a:xfrm>
            <a:off x="740229" y="1493895"/>
            <a:ext cx="583703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k-SK" dirty="0"/>
              <a:t>Hraničné pásmo pri </a:t>
            </a:r>
            <a:r>
              <a:rPr lang="sk-SK" dirty="0" smtClean="0"/>
              <a:t>Železnej </a:t>
            </a:r>
            <a:r>
              <a:rPr lang="sk-SK" dirty="0"/>
              <a:t>opone v minulosti dlhý čas brzdilo vývoj regiónov na obidvoch stranách rieky Morava. 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>Aj </a:t>
            </a:r>
            <a:r>
              <a:rPr lang="sk-SK" dirty="0"/>
              <a:t>dnes ešte v mnohých oblastiach hraničná rieka Morava oddeľuje rakúske a slovenské povodie, Marchfeld, východný Weinviertel a Záhorie. Poloha medzi dvoma hlavnými mestami, Viedňou a Bratislavou však ponúka, spolu s významným prírodným a kultúrnym dedičstvom, jedinečný celoeurópsky potenciál rozvoja a otvára rozmanité cesty </a:t>
            </a:r>
            <a:r>
              <a:rPr lang="sk-SK" dirty="0" smtClean="0"/>
              <a:t>zbližovania.</a:t>
            </a:r>
            <a:r>
              <a:rPr lang="sk-SK" dirty="0"/>
              <a:t> </a:t>
            </a:r>
            <a:endParaRPr lang="sk-SK" dirty="0" smtClean="0"/>
          </a:p>
          <a:p>
            <a:pPr algn="just"/>
            <a:endParaRPr lang="sk-SK" dirty="0"/>
          </a:p>
          <a:p>
            <a:pPr algn="just"/>
            <a:r>
              <a:rPr lang="de-AT" dirty="0" err="1" smtClean="0"/>
              <a:t>Atrakcie</a:t>
            </a:r>
            <a:r>
              <a:rPr lang="de-AT" dirty="0" smtClean="0"/>
              <a:t> </a:t>
            </a:r>
            <a:r>
              <a:rPr lang="de-AT" dirty="0" err="1"/>
              <a:t>rakúskeho</a:t>
            </a:r>
            <a:r>
              <a:rPr lang="de-AT" dirty="0"/>
              <a:t> </a:t>
            </a:r>
            <a:r>
              <a:rPr lang="de-AT" dirty="0" err="1"/>
              <a:t>pohraničného</a:t>
            </a:r>
            <a:r>
              <a:rPr lang="de-AT" dirty="0"/>
              <a:t> </a:t>
            </a:r>
            <a:r>
              <a:rPr lang="de-AT" dirty="0" err="1"/>
              <a:t>regiónu</a:t>
            </a:r>
            <a:r>
              <a:rPr lang="de-AT" dirty="0"/>
              <a:t> </a:t>
            </a:r>
            <a:r>
              <a:rPr lang="de-AT" dirty="0" err="1"/>
              <a:t>by</a:t>
            </a:r>
            <a:r>
              <a:rPr lang="de-AT" dirty="0"/>
              <a:t> </a:t>
            </a:r>
            <a:r>
              <a:rPr lang="de-AT" dirty="0" err="1"/>
              <a:t>mali</a:t>
            </a:r>
            <a:r>
              <a:rPr lang="de-AT" dirty="0"/>
              <a:t> </a:t>
            </a:r>
            <a:r>
              <a:rPr lang="de-AT" dirty="0" err="1"/>
              <a:t>byť</a:t>
            </a:r>
            <a:r>
              <a:rPr lang="de-AT" dirty="0"/>
              <a:t> 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de-AT" dirty="0" err="1" smtClean="0"/>
              <a:t>za</a:t>
            </a:r>
            <a:r>
              <a:rPr lang="de-AT" dirty="0" smtClean="0"/>
              <a:t> </a:t>
            </a:r>
            <a:r>
              <a:rPr lang="de-AT" dirty="0" err="1"/>
              <a:t>riekou</a:t>
            </a:r>
            <a:r>
              <a:rPr lang="de-AT" dirty="0"/>
              <a:t> </a:t>
            </a:r>
            <a:r>
              <a:rPr lang="de-AT" dirty="0" err="1" smtClean="0"/>
              <a:t>Moravou</a:t>
            </a:r>
            <a:r>
              <a:rPr lang="sk-SK" dirty="0" smtClean="0"/>
              <a:t>,</a:t>
            </a:r>
            <a:r>
              <a:rPr lang="de-AT" dirty="0" smtClean="0"/>
              <a:t> </a:t>
            </a:r>
            <a:r>
              <a:rPr lang="de-AT" dirty="0"/>
              <a:t>na </a:t>
            </a:r>
            <a:r>
              <a:rPr lang="de-AT" dirty="0" err="1"/>
              <a:t>Slovensku</a:t>
            </a:r>
            <a:r>
              <a:rPr lang="de-AT" dirty="0"/>
              <a:t>, </a:t>
            </a:r>
            <a:r>
              <a:rPr lang="de-AT" dirty="0" err="1"/>
              <a:t>známejšie</a:t>
            </a:r>
            <a:r>
              <a:rPr lang="de-AT" dirty="0"/>
              <a:t>, </a:t>
            </a:r>
            <a:r>
              <a:rPr lang="de-AT" dirty="0" err="1"/>
              <a:t>aby</a:t>
            </a:r>
            <a:r>
              <a:rPr lang="de-AT" dirty="0"/>
              <a:t> </a:t>
            </a:r>
            <a:r>
              <a:rPr lang="de-AT" dirty="0" err="1"/>
              <a:t>lákali</a:t>
            </a:r>
            <a:r>
              <a:rPr lang="de-AT" dirty="0"/>
              <a:t> </a:t>
            </a:r>
            <a:r>
              <a:rPr lang="de-AT" dirty="0" err="1"/>
              <a:t>hostí</a:t>
            </a:r>
            <a:r>
              <a:rPr lang="de-AT" dirty="0"/>
              <a:t> 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de-AT" dirty="0" err="1" smtClean="0"/>
              <a:t>zo</a:t>
            </a:r>
            <a:r>
              <a:rPr lang="de-AT" dirty="0" smtClean="0"/>
              <a:t> </a:t>
            </a:r>
            <a:r>
              <a:rPr lang="de-AT" dirty="0" err="1"/>
              <a:t>slovenského</a:t>
            </a:r>
            <a:r>
              <a:rPr lang="de-AT" dirty="0"/>
              <a:t> </a:t>
            </a:r>
            <a:r>
              <a:rPr lang="de-AT" dirty="0" err="1"/>
              <a:t>pohraničného</a:t>
            </a:r>
            <a:r>
              <a:rPr lang="de-AT" dirty="0"/>
              <a:t> </a:t>
            </a:r>
            <a:r>
              <a:rPr lang="de-AT" dirty="0" err="1"/>
              <a:t>regiónu</a:t>
            </a:r>
            <a:r>
              <a:rPr lang="de-AT" dirty="0"/>
              <a:t> na </a:t>
            </a:r>
            <a:r>
              <a:rPr lang="de-AT" dirty="0" err="1"/>
              <a:t>návštevu</a:t>
            </a:r>
            <a:r>
              <a:rPr lang="de-AT" dirty="0"/>
              <a:t> </a:t>
            </a:r>
            <a:r>
              <a:rPr lang="de-AT" dirty="0" err="1"/>
              <a:t>Marchfeldu</a:t>
            </a:r>
            <a:r>
              <a:rPr lang="de-AT" dirty="0"/>
              <a:t>, a </a:t>
            </a:r>
            <a:r>
              <a:rPr lang="de-AT" dirty="0" err="1"/>
              <a:t>takisto</a:t>
            </a:r>
            <a:r>
              <a:rPr lang="de-AT" dirty="0"/>
              <a:t> </a:t>
            </a:r>
            <a:r>
              <a:rPr lang="de-AT" dirty="0" err="1"/>
              <a:t>aj</a:t>
            </a:r>
            <a:r>
              <a:rPr lang="de-AT" dirty="0"/>
              <a:t> </a:t>
            </a:r>
            <a:r>
              <a:rPr lang="de-AT" dirty="0" err="1"/>
              <a:t>opačne</a:t>
            </a:r>
            <a:r>
              <a:rPr lang="de-AT" dirty="0"/>
              <a:t>. </a:t>
            </a:r>
            <a:r>
              <a:rPr lang="de-AT" dirty="0" err="1"/>
              <a:t>Tým</a:t>
            </a:r>
            <a:r>
              <a:rPr lang="de-AT" dirty="0"/>
              <a:t> </a:t>
            </a:r>
            <a:r>
              <a:rPr lang="de-AT" dirty="0" err="1"/>
              <a:t>treba</a:t>
            </a:r>
            <a:r>
              <a:rPr lang="de-AT" dirty="0"/>
              <a:t> </a:t>
            </a:r>
            <a:r>
              <a:rPr lang="de-AT" dirty="0" err="1"/>
              <a:t>podporovať</a:t>
            </a:r>
            <a:r>
              <a:rPr lang="de-AT" dirty="0"/>
              <a:t> </a:t>
            </a:r>
            <a:r>
              <a:rPr lang="de-AT" dirty="0" err="1"/>
              <a:t>kultúrne</a:t>
            </a:r>
            <a:r>
              <a:rPr lang="de-AT" dirty="0"/>
              <a:t> </a:t>
            </a:r>
            <a:r>
              <a:rPr lang="de-AT" dirty="0" err="1"/>
              <a:t>prepojenie</a:t>
            </a:r>
            <a:r>
              <a:rPr lang="de-AT" dirty="0"/>
              <a:t> v </a:t>
            </a:r>
            <a:r>
              <a:rPr lang="de-AT" dirty="0" err="1"/>
              <a:t>prírodnom</a:t>
            </a:r>
            <a:r>
              <a:rPr lang="de-AT" dirty="0"/>
              <a:t> </a:t>
            </a:r>
            <a:r>
              <a:rPr lang="de-AT" dirty="0" err="1"/>
              <a:t>prostredí</a:t>
            </a:r>
            <a:r>
              <a:rPr lang="de-AT" dirty="0"/>
              <a:t> </a:t>
            </a:r>
            <a:r>
              <a:rPr lang="de-AT" dirty="0" err="1"/>
              <a:t>rieky</a:t>
            </a:r>
            <a:r>
              <a:rPr lang="de-AT" dirty="0"/>
              <a:t> </a:t>
            </a:r>
            <a:r>
              <a:rPr lang="de-AT" dirty="0" err="1"/>
              <a:t>Morava</a:t>
            </a:r>
            <a:r>
              <a:rPr lang="de-AT" dirty="0"/>
              <a:t>. </a:t>
            </a:r>
            <a:r>
              <a:rPr lang="sk-SK" dirty="0" smtClean="0"/>
              <a:t>Práve to si kladie za úlohu tento projekt.</a:t>
            </a:r>
            <a:endParaRPr lang="sk-SK" dirty="0"/>
          </a:p>
          <a:p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397" y="1586508"/>
            <a:ext cx="4906631" cy="385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28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874034" y="487680"/>
            <a:ext cx="2838994" cy="1001486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BORDEX</a:t>
            </a:r>
            <a:br>
              <a:rPr lang="sk-SK" dirty="0" smtClean="0"/>
            </a:br>
            <a:r>
              <a:rPr lang="sk-SK" sz="1200" b="1" dirty="0" smtClean="0"/>
              <a:t>CROSS BORDER EXPEDITION EXPERIENCES</a:t>
            </a:r>
            <a:endParaRPr lang="sk-SK" sz="1200" b="1" dirty="0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930" y="5801632"/>
            <a:ext cx="2881295" cy="889812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225" y="5898974"/>
            <a:ext cx="1005803" cy="792470"/>
          </a:xfrm>
          <a:prstGeom prst="rect">
            <a:avLst/>
          </a:prstGeom>
        </p:spPr>
      </p:pic>
      <p:sp>
        <p:nvSpPr>
          <p:cNvPr id="11" name="Obdĺžnik 10"/>
          <p:cNvSpPr/>
          <p:nvPr/>
        </p:nvSpPr>
        <p:spPr>
          <a:xfrm>
            <a:off x="0" y="0"/>
            <a:ext cx="139337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BlokTextu 5"/>
          <p:cNvSpPr txBox="1"/>
          <p:nvPr/>
        </p:nvSpPr>
        <p:spPr>
          <a:xfrm>
            <a:off x="740229" y="803757"/>
            <a:ext cx="5564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smtClean="0"/>
              <a:t>PARTNERI PROJEKTU</a:t>
            </a:r>
            <a:endParaRPr lang="sk-SK" b="1" dirty="0"/>
          </a:p>
        </p:txBody>
      </p:sp>
      <p:sp>
        <p:nvSpPr>
          <p:cNvPr id="3" name="BlokTextu 2"/>
          <p:cNvSpPr txBox="1"/>
          <p:nvPr/>
        </p:nvSpPr>
        <p:spPr>
          <a:xfrm>
            <a:off x="740229" y="1686766"/>
            <a:ext cx="108146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smtClean="0"/>
              <a:t>HLAVNÝ PARTNER</a:t>
            </a:r>
            <a:r>
              <a:rPr lang="sk-SK" b="1" dirty="0"/>
              <a:t>: </a:t>
            </a:r>
            <a:r>
              <a:rPr lang="sk-SK" b="1" i="1" dirty="0"/>
              <a:t>Weinviertel Tourismus </a:t>
            </a:r>
            <a:r>
              <a:rPr lang="sk-SK" b="1" i="1" dirty="0" smtClean="0"/>
              <a:t>GmbH</a:t>
            </a:r>
            <a:r>
              <a:rPr lang="sk-SK" dirty="0" smtClean="0"/>
              <a:t>, </a:t>
            </a:r>
            <a:r>
              <a:rPr lang="sk-SK" dirty="0"/>
              <a:t>je oficiálnou inštitúciou pre rozvoj a marketing turizmu oblasti </a:t>
            </a:r>
            <a:r>
              <a:rPr lang="sk-SK" dirty="0" smtClean="0"/>
              <a:t>Weinviertel.</a:t>
            </a:r>
          </a:p>
          <a:p>
            <a:r>
              <a:rPr lang="sk-SK" b="1" dirty="0" smtClean="0"/>
              <a:t>HLAVNÝ CEZHRANIČNÝ PARTNER: </a:t>
            </a:r>
            <a:r>
              <a:rPr lang="sk-SK" b="1" i="1" dirty="0" smtClean="0"/>
              <a:t>Bratislava </a:t>
            </a:r>
            <a:r>
              <a:rPr lang="sk-SK" b="1" i="1" dirty="0" err="1" smtClean="0"/>
              <a:t>Region</a:t>
            </a:r>
            <a:r>
              <a:rPr lang="sk-SK" b="1" i="1" dirty="0" smtClean="0"/>
              <a:t> </a:t>
            </a:r>
            <a:r>
              <a:rPr lang="sk-SK" b="1" i="1" dirty="0" err="1" smtClean="0"/>
              <a:t>Tourism</a:t>
            </a:r>
            <a:r>
              <a:rPr lang="sk-SK" dirty="0" smtClean="0"/>
              <a:t>, </a:t>
            </a:r>
            <a:r>
              <a:rPr lang="sk-SK" dirty="0"/>
              <a:t>podporuje a vytvára podmienky na rozvoj cestovného ruchu na území Bratislavského samosprávneho </a:t>
            </a:r>
            <a:r>
              <a:rPr lang="sk-SK" dirty="0" smtClean="0"/>
              <a:t>kraja.</a:t>
            </a:r>
          </a:p>
          <a:p>
            <a:r>
              <a:rPr lang="sk-SK" b="1" dirty="0" smtClean="0"/>
              <a:t>PARTNER: </a:t>
            </a:r>
            <a:r>
              <a:rPr lang="sk-SK" b="1" i="1" dirty="0" smtClean="0"/>
              <a:t>Región Marchfeld</a:t>
            </a:r>
            <a:r>
              <a:rPr lang="sk-SK" dirty="0" smtClean="0"/>
              <a:t>, </a:t>
            </a:r>
            <a:r>
              <a:rPr lang="sk-SK" dirty="0"/>
              <a:t>Spolok na podporu regionálneho rozvoja v </a:t>
            </a:r>
            <a:r>
              <a:rPr lang="sk-SK" dirty="0" err="1" smtClean="0"/>
              <a:t>Marchfelde</a:t>
            </a:r>
            <a:r>
              <a:rPr lang="sk-SK" dirty="0" smtClean="0"/>
              <a:t>.</a:t>
            </a:r>
          </a:p>
          <a:p>
            <a:r>
              <a:rPr lang="sk-SK" b="1" dirty="0" smtClean="0"/>
              <a:t>PARTNER: </a:t>
            </a:r>
            <a:r>
              <a:rPr lang="sk-SK" b="1" i="1" dirty="0" smtClean="0"/>
              <a:t>MAS Dolné Záhorie</a:t>
            </a:r>
            <a:r>
              <a:rPr lang="sk-SK" dirty="0" smtClean="0"/>
              <a:t>, </a:t>
            </a:r>
            <a:r>
              <a:rPr lang="sk-SK" dirty="0"/>
              <a:t>Občianske združenie Dolné Záhorie vzniklo v roku 2014 za účelom vytvorenia vyššej úrovne spolupráce a integrácie, ktorá prinesie vyššiu kvalitu a lepšie zapojenie obyvateľov do hľadania nových a inovatívnych nápadov a rozhodovania o </a:t>
            </a:r>
            <a:r>
              <a:rPr lang="sk-SK" dirty="0" smtClean="0"/>
              <a:t>území.</a:t>
            </a: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29" y="4237484"/>
            <a:ext cx="2206422" cy="1470948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120" y="4508768"/>
            <a:ext cx="1866490" cy="860994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9631" y="4001625"/>
            <a:ext cx="1897349" cy="1897349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148" y="4342922"/>
            <a:ext cx="2962066" cy="1285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685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874034" y="487680"/>
            <a:ext cx="2838994" cy="1001486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BORDEX</a:t>
            </a:r>
            <a:br>
              <a:rPr lang="sk-SK" dirty="0" smtClean="0"/>
            </a:br>
            <a:r>
              <a:rPr lang="sk-SK" sz="1200" b="1" dirty="0" smtClean="0"/>
              <a:t>CROSS BORDER EXPEDITION EXPERIENCES</a:t>
            </a:r>
            <a:endParaRPr lang="sk-SK" sz="1200" b="1" dirty="0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930" y="5801632"/>
            <a:ext cx="2881295" cy="889812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225" y="5898974"/>
            <a:ext cx="1005803" cy="792470"/>
          </a:xfrm>
          <a:prstGeom prst="rect">
            <a:avLst/>
          </a:prstGeom>
        </p:spPr>
      </p:pic>
      <p:sp>
        <p:nvSpPr>
          <p:cNvPr id="11" name="Obdĺžnik 10"/>
          <p:cNvSpPr/>
          <p:nvPr/>
        </p:nvSpPr>
        <p:spPr>
          <a:xfrm>
            <a:off x="0" y="0"/>
            <a:ext cx="139337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BlokTextu 5"/>
          <p:cNvSpPr txBox="1"/>
          <p:nvPr/>
        </p:nvSpPr>
        <p:spPr>
          <a:xfrm>
            <a:off x="740229" y="803757"/>
            <a:ext cx="5564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smtClean="0"/>
              <a:t>STRATEGICKÍ PARTNERI PROJEKTU</a:t>
            </a:r>
            <a:endParaRPr lang="sk-SK" b="1" dirty="0"/>
          </a:p>
        </p:txBody>
      </p:sp>
      <p:sp>
        <p:nvSpPr>
          <p:cNvPr id="3" name="BlokTextu 2"/>
          <p:cNvSpPr txBox="1"/>
          <p:nvPr/>
        </p:nvSpPr>
        <p:spPr>
          <a:xfrm>
            <a:off x="3367237" y="2453036"/>
            <a:ext cx="366682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MESTO MARCHEGG</a:t>
            </a:r>
          </a:p>
          <a:p>
            <a:endParaRPr lang="sk-SK" dirty="0" smtClean="0"/>
          </a:p>
          <a:p>
            <a:endParaRPr lang="sk-SK" dirty="0"/>
          </a:p>
          <a:p>
            <a:endParaRPr lang="sk-SK" dirty="0" smtClean="0"/>
          </a:p>
          <a:p>
            <a:endParaRPr lang="sk-SK" dirty="0"/>
          </a:p>
          <a:p>
            <a:endParaRPr lang="sk-SK" dirty="0" smtClean="0"/>
          </a:p>
          <a:p>
            <a:endParaRPr lang="sk-SK" dirty="0"/>
          </a:p>
          <a:p>
            <a:endParaRPr lang="sk-SK" dirty="0" smtClean="0"/>
          </a:p>
          <a:p>
            <a:endParaRPr lang="sk-SK" dirty="0"/>
          </a:p>
          <a:p>
            <a:r>
              <a:rPr lang="sk-SK" dirty="0" smtClean="0"/>
              <a:t>MESTO STUPAVA</a:t>
            </a:r>
          </a:p>
          <a:p>
            <a:endParaRPr lang="sk-SK" dirty="0"/>
          </a:p>
          <a:p>
            <a:endParaRPr lang="sk-SK" dirty="0" smtClean="0"/>
          </a:p>
          <a:p>
            <a:endParaRPr lang="sk-SK" dirty="0"/>
          </a:p>
        </p:txBody>
      </p:sp>
      <p:pic>
        <p:nvPicPr>
          <p:cNvPr id="12" name="Obrázok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804" y="1569993"/>
            <a:ext cx="1927291" cy="1977788"/>
          </a:xfrm>
          <a:prstGeom prst="rect">
            <a:avLst/>
          </a:prstGeom>
        </p:spPr>
      </p:pic>
      <p:pic>
        <p:nvPicPr>
          <p:cNvPr id="13" name="Obrázok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17" y="4189184"/>
            <a:ext cx="1672864" cy="1906172"/>
          </a:xfrm>
          <a:prstGeom prst="rect">
            <a:avLst/>
          </a:prstGeom>
        </p:spPr>
      </p:pic>
      <p:sp>
        <p:nvSpPr>
          <p:cNvPr id="14" name="BlokTextu 13"/>
          <p:cNvSpPr txBox="1"/>
          <p:nvPr/>
        </p:nvSpPr>
        <p:spPr>
          <a:xfrm>
            <a:off x="7275679" y="4195975"/>
            <a:ext cx="3981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BRATISLAVA TOURIST BOARD</a:t>
            </a:r>
            <a:endParaRPr lang="sk-SK" dirty="0"/>
          </a:p>
        </p:txBody>
      </p:sp>
      <p:pic>
        <p:nvPicPr>
          <p:cNvPr id="16" name="Obrázok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3068" y="2986554"/>
            <a:ext cx="3711092" cy="112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42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874034" y="487680"/>
            <a:ext cx="2838994" cy="1001486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BORDEX</a:t>
            </a:r>
            <a:br>
              <a:rPr lang="sk-SK" dirty="0" smtClean="0"/>
            </a:br>
            <a:r>
              <a:rPr lang="sk-SK" sz="1200" b="1" dirty="0" smtClean="0"/>
              <a:t>CROSS BORDER EXPEDITION EXPERIENCES</a:t>
            </a:r>
            <a:endParaRPr lang="sk-SK" sz="1200" b="1" dirty="0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930" y="5801632"/>
            <a:ext cx="2881295" cy="889812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225" y="5898974"/>
            <a:ext cx="1005803" cy="792470"/>
          </a:xfrm>
          <a:prstGeom prst="rect">
            <a:avLst/>
          </a:prstGeom>
        </p:spPr>
      </p:pic>
      <p:sp>
        <p:nvSpPr>
          <p:cNvPr id="11" name="Obdĺžnik 10"/>
          <p:cNvSpPr/>
          <p:nvPr/>
        </p:nvSpPr>
        <p:spPr>
          <a:xfrm>
            <a:off x="0" y="0"/>
            <a:ext cx="139337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BlokTextu 5"/>
          <p:cNvSpPr txBox="1"/>
          <p:nvPr/>
        </p:nvSpPr>
        <p:spPr>
          <a:xfrm>
            <a:off x="740229" y="803757"/>
            <a:ext cx="5564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smtClean="0"/>
              <a:t>PRIORITY PROJEKTU</a:t>
            </a:r>
            <a:endParaRPr lang="sk-SK" b="1" dirty="0"/>
          </a:p>
        </p:txBody>
      </p:sp>
      <p:sp>
        <p:nvSpPr>
          <p:cNvPr id="3" name="BlokTextu 2"/>
          <p:cNvSpPr txBox="1"/>
          <p:nvPr/>
        </p:nvSpPr>
        <p:spPr>
          <a:xfrm>
            <a:off x="740229" y="1396538"/>
            <a:ext cx="10714709" cy="5037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u="sng" dirty="0" smtClean="0"/>
              <a:t>PB </a:t>
            </a:r>
            <a:r>
              <a:rPr lang="en-US" b="1" u="sng" dirty="0" err="1" smtClean="0"/>
              <a:t>Cezhranične</a:t>
            </a:r>
            <a:r>
              <a:rPr lang="en-US" b="1" u="sng" dirty="0" smtClean="0"/>
              <a:t> </a:t>
            </a:r>
            <a:r>
              <a:rPr lang="en-US" b="1" u="sng" dirty="0" err="1"/>
              <a:t>objaviť</a:t>
            </a:r>
            <a:r>
              <a:rPr lang="en-US" b="1" u="sng" dirty="0"/>
              <a:t> a </a:t>
            </a:r>
            <a:r>
              <a:rPr lang="en-US" b="1" u="sng" dirty="0" err="1"/>
              <a:t>zažiť</a:t>
            </a:r>
            <a:r>
              <a:rPr lang="en-US" b="1" u="sng" dirty="0"/>
              <a:t> </a:t>
            </a:r>
            <a:endParaRPr lang="sk-SK" b="1" u="sng" dirty="0" smtClean="0"/>
          </a:p>
          <a:p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>P</a:t>
            </a:r>
            <a:r>
              <a:rPr lang="en-US" dirty="0" err="1" smtClean="0"/>
              <a:t>rostredníctvom</a:t>
            </a:r>
            <a:r>
              <a:rPr lang="en-US" dirty="0" smtClean="0"/>
              <a:t> </a:t>
            </a:r>
            <a:r>
              <a:rPr lang="en-US" dirty="0" err="1"/>
              <a:t>široko</a:t>
            </a:r>
            <a:r>
              <a:rPr lang="en-US" dirty="0"/>
              <a:t> </a:t>
            </a:r>
            <a:r>
              <a:rPr lang="en-US" dirty="0" err="1"/>
              <a:t>koncipovaného</a:t>
            </a:r>
            <a:r>
              <a:rPr lang="en-US" dirty="0"/>
              <a:t> </a:t>
            </a:r>
            <a:r>
              <a:rPr lang="en-US" dirty="0" err="1"/>
              <a:t>marketingového</a:t>
            </a:r>
            <a:r>
              <a:rPr lang="en-US" dirty="0"/>
              <a:t> </a:t>
            </a:r>
            <a:r>
              <a:rPr lang="en-US" dirty="0" err="1"/>
              <a:t>mixu</a:t>
            </a:r>
            <a:r>
              <a:rPr lang="en-US" dirty="0"/>
              <a:t> </a:t>
            </a:r>
            <a:r>
              <a:rPr lang="en-US" dirty="0" err="1"/>
              <a:t>osloviť</a:t>
            </a:r>
            <a:r>
              <a:rPr lang="en-US" dirty="0"/>
              <a:t> </a:t>
            </a:r>
            <a:r>
              <a:rPr lang="en-US" dirty="0" err="1"/>
              <a:t>obyvateľov</a:t>
            </a:r>
            <a:r>
              <a:rPr lang="en-US" dirty="0"/>
              <a:t> </a:t>
            </a:r>
            <a:r>
              <a:rPr lang="en-US" dirty="0" err="1"/>
              <a:t>rakúsko-slovenského</a:t>
            </a:r>
            <a:r>
              <a:rPr lang="en-US" dirty="0"/>
              <a:t> </a:t>
            </a:r>
            <a:r>
              <a:rPr lang="en-US" dirty="0" err="1"/>
              <a:t>pohraničia</a:t>
            </a:r>
            <a:r>
              <a:rPr lang="en-US" dirty="0"/>
              <a:t> a </a:t>
            </a:r>
            <a:r>
              <a:rPr lang="en-US" dirty="0" err="1"/>
              <a:t>motivovať</a:t>
            </a:r>
            <a:r>
              <a:rPr lang="en-US" dirty="0"/>
              <a:t> </a:t>
            </a:r>
            <a:r>
              <a:rPr lang="en-US" dirty="0" err="1"/>
              <a:t>ich</a:t>
            </a:r>
            <a:r>
              <a:rPr lang="en-US" dirty="0"/>
              <a:t> k </a:t>
            </a:r>
            <a:r>
              <a:rPr lang="en-US" dirty="0" err="1"/>
              <a:t>cezhraničnému</a:t>
            </a:r>
            <a:r>
              <a:rPr lang="en-US" dirty="0"/>
              <a:t> </a:t>
            </a:r>
            <a:r>
              <a:rPr lang="en-US" dirty="0" err="1"/>
              <a:t>spoznávaniu</a:t>
            </a:r>
            <a:r>
              <a:rPr lang="en-US" dirty="0"/>
              <a:t> </a:t>
            </a:r>
            <a:r>
              <a:rPr lang="en-US" dirty="0" err="1"/>
              <a:t>regiónov</a:t>
            </a:r>
            <a:r>
              <a:rPr lang="en-US" dirty="0"/>
              <a:t> </a:t>
            </a:r>
            <a:r>
              <a:rPr lang="en-US" dirty="0" err="1"/>
              <a:t>Marchfeld</a:t>
            </a:r>
            <a:r>
              <a:rPr lang="en-US" dirty="0"/>
              <a:t> a </a:t>
            </a:r>
            <a:r>
              <a:rPr lang="en-US" dirty="0" err="1"/>
              <a:t>Záhorie</a:t>
            </a:r>
            <a:r>
              <a:rPr lang="en-US" dirty="0"/>
              <a:t> </a:t>
            </a:r>
            <a:r>
              <a:rPr lang="en-US" dirty="0" err="1"/>
              <a:t>formou</a:t>
            </a:r>
            <a:r>
              <a:rPr lang="en-US" dirty="0"/>
              <a:t> </a:t>
            </a:r>
            <a:r>
              <a:rPr lang="en-US" dirty="0" err="1"/>
              <a:t>výletov</a:t>
            </a:r>
            <a:r>
              <a:rPr lang="en-US" dirty="0"/>
              <a:t> </a:t>
            </a:r>
            <a:r>
              <a:rPr lang="en-US" dirty="0" err="1"/>
              <a:t>alebo</a:t>
            </a:r>
            <a:r>
              <a:rPr lang="en-US" dirty="0"/>
              <a:t> </a:t>
            </a:r>
            <a:r>
              <a:rPr lang="en-US" dirty="0" err="1"/>
              <a:t>krátkych</a:t>
            </a:r>
            <a:r>
              <a:rPr lang="en-US" dirty="0"/>
              <a:t> </a:t>
            </a:r>
            <a:r>
              <a:rPr lang="en-US" dirty="0" err="1"/>
              <a:t>dovoleniek</a:t>
            </a:r>
            <a:r>
              <a:rPr lang="en-US" dirty="0"/>
              <a:t>. </a:t>
            </a:r>
            <a:endParaRPr lang="sk-SK" b="1" dirty="0"/>
          </a:p>
          <a:p>
            <a:endParaRPr lang="sk-SK" b="1" u="sng" dirty="0" smtClean="0"/>
          </a:p>
          <a:p>
            <a:r>
              <a:rPr lang="sk-SK" b="1" u="sng" dirty="0" smtClean="0"/>
              <a:t>PB Cezhraničný </a:t>
            </a:r>
            <a:r>
              <a:rPr lang="sk-SK" b="1" u="sng" dirty="0"/>
              <a:t>akčný program </a:t>
            </a:r>
            <a:r>
              <a:rPr lang="sk-SK" b="1" u="sng" dirty="0" err="1" smtClean="0"/>
              <a:t>Marchfeld</a:t>
            </a:r>
            <a:r>
              <a:rPr lang="sk-SK" b="1" u="sng" dirty="0" smtClean="0"/>
              <a:t>-Záhorie</a:t>
            </a:r>
          </a:p>
          <a:p>
            <a:endParaRPr lang="sk-SK" dirty="0" smtClean="0"/>
          </a:p>
          <a:p>
            <a:r>
              <a:rPr lang="sk-SK" dirty="0" smtClean="0"/>
              <a:t>Vybudovanie </a:t>
            </a:r>
            <a:r>
              <a:rPr lang="sk-SK" dirty="0"/>
              <a:t>strategického partnerstva regiónov pozdĺž slovensko-rakúskej hranice s cieľom vytvorenia cezhraničnej platformy za účasti zástupcov regiónov. </a:t>
            </a:r>
            <a:endParaRPr lang="sk-SK" b="1" dirty="0"/>
          </a:p>
          <a:p>
            <a:endParaRPr lang="sk-SK" b="1" dirty="0" smtClean="0"/>
          </a:p>
          <a:p>
            <a:r>
              <a:rPr lang="sk-SK" b="1" u="sng" dirty="0" smtClean="0"/>
              <a:t>PB </a:t>
            </a:r>
            <a:r>
              <a:rPr lang="en-US" b="1" u="sng" dirty="0" smtClean="0"/>
              <a:t>Natural</a:t>
            </a:r>
            <a:r>
              <a:rPr lang="sk-SK" b="1" u="sng" dirty="0" smtClean="0"/>
              <a:t> </a:t>
            </a:r>
            <a:r>
              <a:rPr lang="en-US" b="1" u="sng" dirty="0" smtClean="0"/>
              <a:t>&amp;</a:t>
            </a:r>
            <a:r>
              <a:rPr lang="sk-SK" b="1" u="sng" dirty="0" smtClean="0"/>
              <a:t> </a:t>
            </a:r>
            <a:r>
              <a:rPr lang="en-US" b="1" u="sng" dirty="0" smtClean="0"/>
              <a:t>Cultural </a:t>
            </a:r>
            <a:r>
              <a:rPr lang="en-US" b="1" u="sng" dirty="0"/>
              <a:t>Cross Border </a:t>
            </a:r>
            <a:r>
              <a:rPr lang="en-US" b="1" u="sng" dirty="0" smtClean="0"/>
              <a:t>Trails</a:t>
            </a:r>
            <a:endParaRPr lang="sk-SK" b="1" u="sng" dirty="0" smtClean="0"/>
          </a:p>
          <a:p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>E</a:t>
            </a:r>
            <a:r>
              <a:rPr lang="en-US" dirty="0" err="1" smtClean="0"/>
              <a:t>kologická</a:t>
            </a:r>
            <a:r>
              <a:rPr lang="en-US" dirty="0" smtClean="0"/>
              <a:t> </a:t>
            </a:r>
            <a:r>
              <a:rPr lang="sk-SK" dirty="0" smtClean="0"/>
              <a:t>a udržateľná </a:t>
            </a:r>
            <a:r>
              <a:rPr lang="en-US" dirty="0" err="1" smtClean="0"/>
              <a:t>cezhraničná</a:t>
            </a:r>
            <a:r>
              <a:rPr lang="en-US" dirty="0" smtClean="0"/>
              <a:t> </a:t>
            </a:r>
            <a:r>
              <a:rPr lang="en-US" dirty="0" err="1" smtClean="0"/>
              <a:t>mobilita</a:t>
            </a:r>
            <a:r>
              <a:rPr lang="sk-SK" dirty="0" smtClean="0"/>
              <a:t>. </a:t>
            </a:r>
            <a:r>
              <a:rPr lang="en-US" dirty="0" err="1"/>
              <a:t>Návštevníci</a:t>
            </a:r>
            <a:r>
              <a:rPr lang="en-US" dirty="0"/>
              <a:t> z </a:t>
            </a:r>
            <a:r>
              <a:rPr lang="en-US" dirty="0" err="1"/>
              <a:t>oboch</a:t>
            </a:r>
            <a:r>
              <a:rPr lang="en-US" dirty="0"/>
              <a:t> </a:t>
            </a:r>
            <a:r>
              <a:rPr lang="en-US" dirty="0" err="1"/>
              <a:t>strán</a:t>
            </a:r>
            <a:r>
              <a:rPr lang="en-US" dirty="0"/>
              <a:t> </a:t>
            </a:r>
            <a:r>
              <a:rPr lang="en-US" dirty="0" err="1"/>
              <a:t>hranice</a:t>
            </a:r>
            <a:r>
              <a:rPr lang="en-US" dirty="0"/>
              <a:t> by </a:t>
            </a:r>
            <a:r>
              <a:rPr lang="en-US" dirty="0" err="1"/>
              <a:t>mali</a:t>
            </a:r>
            <a:r>
              <a:rPr lang="en-US" dirty="0"/>
              <a:t> </a:t>
            </a:r>
            <a:r>
              <a:rPr lang="en-US" dirty="0" err="1"/>
              <a:t>mať</a:t>
            </a:r>
            <a:r>
              <a:rPr lang="en-US" dirty="0"/>
              <a:t> </a:t>
            </a:r>
            <a:r>
              <a:rPr lang="en-US" dirty="0" err="1"/>
              <a:t>možnosť</a:t>
            </a:r>
            <a:r>
              <a:rPr lang="en-US" dirty="0"/>
              <a:t> </a:t>
            </a:r>
            <a:r>
              <a:rPr lang="en-US" dirty="0" err="1"/>
              <a:t>dopraviť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k </a:t>
            </a:r>
            <a:r>
              <a:rPr lang="en-US" dirty="0" err="1"/>
              <a:t>zaujímavostiam</a:t>
            </a:r>
            <a:r>
              <a:rPr lang="en-US" dirty="0"/>
              <a:t> </a:t>
            </a:r>
            <a:r>
              <a:rPr lang="en-US" dirty="0" err="1"/>
              <a:t>prírodného</a:t>
            </a:r>
            <a:r>
              <a:rPr lang="en-US" dirty="0"/>
              <a:t> a </a:t>
            </a:r>
            <a:r>
              <a:rPr lang="en-US" dirty="0" err="1"/>
              <a:t>kultúrneho</a:t>
            </a:r>
            <a:r>
              <a:rPr lang="en-US" dirty="0"/>
              <a:t> </a:t>
            </a:r>
            <a:r>
              <a:rPr lang="en-US" dirty="0" err="1"/>
              <a:t>dedičstva</a:t>
            </a:r>
            <a:r>
              <a:rPr lang="en-US" dirty="0"/>
              <a:t> </a:t>
            </a:r>
            <a:r>
              <a:rPr lang="en-US" dirty="0" err="1"/>
              <a:t>spôsobom</a:t>
            </a:r>
            <a:r>
              <a:rPr lang="en-US" dirty="0"/>
              <a:t> </a:t>
            </a:r>
            <a:r>
              <a:rPr lang="en-US" dirty="0" err="1"/>
              <a:t>šetrným</a:t>
            </a:r>
            <a:r>
              <a:rPr lang="en-US" dirty="0"/>
              <a:t> k </a:t>
            </a:r>
            <a:r>
              <a:rPr lang="en-US" dirty="0" err="1"/>
              <a:t>životnému</a:t>
            </a:r>
            <a:r>
              <a:rPr lang="en-US" dirty="0"/>
              <a:t> </a:t>
            </a:r>
            <a:r>
              <a:rPr lang="en-US" dirty="0" err="1"/>
              <a:t>prostrediu</a:t>
            </a:r>
            <a:r>
              <a:rPr lang="en-US" dirty="0"/>
              <a:t>.</a:t>
            </a:r>
            <a:endParaRPr lang="sk-SK" b="1" u="sng" dirty="0" smtClean="0"/>
          </a:p>
          <a:p>
            <a:endParaRPr lang="sk-SK" b="1" dirty="0"/>
          </a:p>
          <a:p>
            <a:endParaRPr lang="sk-SK" b="1" dirty="0" smtClean="0"/>
          </a:p>
          <a:p>
            <a:r>
              <a:rPr lang="en-US" b="1" dirty="0" smtClean="0"/>
              <a:t> </a:t>
            </a:r>
            <a:r>
              <a:rPr lang="sk-SK" b="1" dirty="0" smtClean="0"/>
              <a:t> </a:t>
            </a:r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424319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874034" y="487680"/>
            <a:ext cx="2838994" cy="1001486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BORDEX</a:t>
            </a:r>
            <a:br>
              <a:rPr lang="sk-SK" dirty="0" smtClean="0"/>
            </a:br>
            <a:r>
              <a:rPr lang="sk-SK" sz="1200" b="1" dirty="0" smtClean="0"/>
              <a:t>CROSS BORDER EXPEDITION EXPERIENCES</a:t>
            </a:r>
            <a:endParaRPr lang="sk-SK" sz="1200" b="1" dirty="0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930" y="5801632"/>
            <a:ext cx="2881295" cy="889812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225" y="5898974"/>
            <a:ext cx="1005803" cy="792470"/>
          </a:xfrm>
          <a:prstGeom prst="rect">
            <a:avLst/>
          </a:prstGeom>
        </p:spPr>
      </p:pic>
      <p:sp>
        <p:nvSpPr>
          <p:cNvPr id="11" name="Obdĺžnik 10"/>
          <p:cNvSpPr/>
          <p:nvPr/>
        </p:nvSpPr>
        <p:spPr>
          <a:xfrm>
            <a:off x="0" y="0"/>
            <a:ext cx="139337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BlokTextu 5"/>
          <p:cNvSpPr txBox="1"/>
          <p:nvPr/>
        </p:nvSpPr>
        <p:spPr>
          <a:xfrm>
            <a:off x="715291" y="795445"/>
            <a:ext cx="5564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smtClean="0"/>
              <a:t>AKTIVITY A VÝSTUPY PROJEKTU</a:t>
            </a:r>
            <a:endParaRPr lang="sk-SK" b="1" dirty="0"/>
          </a:p>
        </p:txBody>
      </p:sp>
      <p:sp>
        <p:nvSpPr>
          <p:cNvPr id="5" name="BlokTextu 4"/>
          <p:cNvSpPr txBox="1"/>
          <p:nvPr/>
        </p:nvSpPr>
        <p:spPr>
          <a:xfrm>
            <a:off x="715291" y="1654233"/>
            <a:ext cx="1071470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k-SK" dirty="0" smtClean="0"/>
              <a:t>Mapa Objaviteľov (WTG)</a:t>
            </a:r>
          </a:p>
          <a:p>
            <a:pPr marL="285750" indent="-285750">
              <a:buFontTx/>
              <a:buChar char="-"/>
            </a:pPr>
            <a:r>
              <a:rPr lang="sk-SK" dirty="0" smtClean="0"/>
              <a:t>Informačný magazín (WTG)</a:t>
            </a:r>
          </a:p>
          <a:p>
            <a:pPr marL="285750" indent="-285750">
              <a:buFontTx/>
              <a:buChar char="-"/>
            </a:pPr>
            <a:r>
              <a:rPr lang="sk-SK" dirty="0" smtClean="0"/>
              <a:t>Trhacie mapy Devín, Malacky, Stupava (BRT)</a:t>
            </a:r>
          </a:p>
          <a:p>
            <a:pPr marL="285750" indent="-285750">
              <a:buFontTx/>
              <a:buChar char="-"/>
            </a:pPr>
            <a:r>
              <a:rPr lang="sk-SK" dirty="0" err="1" smtClean="0"/>
              <a:t>Storymapa</a:t>
            </a:r>
            <a:r>
              <a:rPr lang="sk-SK" dirty="0" smtClean="0"/>
              <a:t>/On-line plánovač </a:t>
            </a:r>
            <a:r>
              <a:rPr lang="sk-SK" dirty="0" err="1" smtClean="0"/>
              <a:t>Marchfeld</a:t>
            </a:r>
            <a:r>
              <a:rPr lang="sk-SK" dirty="0" smtClean="0"/>
              <a:t>-Dolné Záhorie (BRT)</a:t>
            </a:r>
          </a:p>
          <a:p>
            <a:pPr marL="285750" indent="-285750">
              <a:buFontTx/>
              <a:buChar char="-"/>
            </a:pPr>
            <a:r>
              <a:rPr lang="sk-SK" dirty="0" smtClean="0"/>
              <a:t>Papierové tašky a stojany na prospekty (WTG)</a:t>
            </a:r>
          </a:p>
          <a:p>
            <a:pPr marL="285750" indent="-285750">
              <a:buFontTx/>
              <a:buChar char="-"/>
            </a:pPr>
            <a:r>
              <a:rPr lang="sk-SK" dirty="0" smtClean="0"/>
              <a:t>Distribúcia, Stratégie k e-mobilite a budúcej spolupráci </a:t>
            </a:r>
          </a:p>
          <a:p>
            <a:pPr marL="285750" indent="-285750">
              <a:buFontTx/>
              <a:buChar char="-"/>
            </a:pPr>
            <a:r>
              <a:rPr lang="sk-SK" dirty="0" err="1" smtClean="0"/>
              <a:t>Múzijné</a:t>
            </a:r>
            <a:r>
              <a:rPr lang="sk-SK" dirty="0" smtClean="0"/>
              <a:t> dni – podujatie (MAS DZ)</a:t>
            </a:r>
          </a:p>
          <a:p>
            <a:pPr marL="285750" indent="-285750">
              <a:buFontTx/>
              <a:buChar char="-"/>
            </a:pPr>
            <a:r>
              <a:rPr lang="sk-SK" dirty="0" smtClean="0"/>
              <a:t>Oslava Dňa prírody – podujatie (MAS DZ)</a:t>
            </a:r>
          </a:p>
          <a:p>
            <a:pPr marL="285750" indent="-285750">
              <a:buFontTx/>
              <a:buChar char="-"/>
            </a:pPr>
            <a:r>
              <a:rPr lang="sk-SK" dirty="0" smtClean="0"/>
              <a:t>Brožúra k Dňu prírody (MAS DZ)</a:t>
            </a:r>
          </a:p>
          <a:p>
            <a:pPr marL="285750" indent="-285750">
              <a:buFontTx/>
              <a:buChar char="-"/>
            </a:pPr>
            <a:r>
              <a:rPr lang="sk-SK" dirty="0" smtClean="0"/>
              <a:t>Značenie územia a nového </a:t>
            </a:r>
            <a:r>
              <a:rPr lang="sk-SK" dirty="0" err="1" smtClean="0"/>
              <a:t>Cyklomostu</a:t>
            </a:r>
            <a:r>
              <a:rPr lang="sk-SK" dirty="0" smtClean="0"/>
              <a:t> (WTG)</a:t>
            </a:r>
          </a:p>
          <a:p>
            <a:pPr marL="285750" indent="-285750">
              <a:buFontTx/>
              <a:buChar char="-"/>
            </a:pPr>
            <a:r>
              <a:rPr lang="sk-SK" dirty="0" smtClean="0"/>
              <a:t>10 ks e-nabíjacích staníc pre bicykle (BRT)</a:t>
            </a:r>
            <a:endParaRPr lang="sk-SK" dirty="0"/>
          </a:p>
          <a:p>
            <a:pPr marL="285750" indent="-285750">
              <a:buFontTx/>
              <a:buChar char="-"/>
            </a:pPr>
            <a:r>
              <a:rPr lang="sk-SK" dirty="0" smtClean="0"/>
              <a:t>Prírodné a kultúrne cezhraničné trasy: udržateľná a cezhraničná mobilita (BRT)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95084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874034" y="487680"/>
            <a:ext cx="2838994" cy="1001486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BORDEX</a:t>
            </a:r>
            <a:br>
              <a:rPr lang="sk-SK" dirty="0" smtClean="0"/>
            </a:br>
            <a:r>
              <a:rPr lang="sk-SK" sz="1200" b="1" dirty="0" smtClean="0"/>
              <a:t>CROSS BORDER EXPEDITION EXPERIENCES</a:t>
            </a:r>
            <a:endParaRPr lang="sk-SK" sz="1200" b="1" dirty="0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930" y="5801632"/>
            <a:ext cx="2881295" cy="889812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225" y="5898974"/>
            <a:ext cx="1005803" cy="792470"/>
          </a:xfrm>
          <a:prstGeom prst="rect">
            <a:avLst/>
          </a:prstGeom>
        </p:spPr>
      </p:pic>
      <p:sp>
        <p:nvSpPr>
          <p:cNvPr id="11" name="Obdĺžnik 10"/>
          <p:cNvSpPr/>
          <p:nvPr/>
        </p:nvSpPr>
        <p:spPr>
          <a:xfrm>
            <a:off x="0" y="0"/>
            <a:ext cx="139337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BlokTextu 5"/>
          <p:cNvSpPr txBox="1"/>
          <p:nvPr/>
        </p:nvSpPr>
        <p:spPr>
          <a:xfrm>
            <a:off x="740229" y="803757"/>
            <a:ext cx="5564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smtClean="0"/>
              <a:t>KOMUNIKÁCIA PROJEKTU</a:t>
            </a:r>
            <a:endParaRPr lang="sk-SK" b="1" dirty="0"/>
          </a:p>
        </p:txBody>
      </p:sp>
      <p:sp>
        <p:nvSpPr>
          <p:cNvPr id="4" name="BlokTextu 3"/>
          <p:cNvSpPr txBox="1"/>
          <p:nvPr/>
        </p:nvSpPr>
        <p:spPr>
          <a:xfrm>
            <a:off x="889462" y="1662545"/>
            <a:ext cx="1054053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k-SK" dirty="0" smtClean="0"/>
              <a:t>Dvojjazyčná PPT prezentácia (BRT)</a:t>
            </a:r>
          </a:p>
          <a:p>
            <a:pPr marL="285750" indent="-285750">
              <a:buFontTx/>
              <a:buChar char="-"/>
            </a:pPr>
            <a:r>
              <a:rPr lang="sk-SK" dirty="0" smtClean="0"/>
              <a:t>KICK-OFF Úvodné podujatie (WTG)</a:t>
            </a:r>
          </a:p>
          <a:p>
            <a:pPr marL="285750" indent="-285750">
              <a:buFontTx/>
              <a:buChar char="-"/>
            </a:pPr>
            <a:r>
              <a:rPr lang="sk-SK" dirty="0" smtClean="0"/>
              <a:t>Záverečná konferencia (BRT)</a:t>
            </a:r>
          </a:p>
          <a:p>
            <a:pPr marL="285750" indent="-285750">
              <a:buFontTx/>
              <a:buChar char="-"/>
            </a:pPr>
            <a:r>
              <a:rPr lang="sk-SK" dirty="0" smtClean="0"/>
              <a:t>1 TV príspevok</a:t>
            </a:r>
          </a:p>
          <a:p>
            <a:pPr marL="285750" indent="-285750">
              <a:buFontTx/>
              <a:buChar char="-"/>
            </a:pPr>
            <a:r>
              <a:rPr lang="sk-SK" dirty="0" smtClean="0"/>
              <a:t>13 videí (WTG+MAS DZ)</a:t>
            </a:r>
          </a:p>
          <a:p>
            <a:pPr marL="285750" indent="-285750">
              <a:buFontTx/>
              <a:buChar char="-"/>
            </a:pPr>
            <a:r>
              <a:rPr lang="sk-SK" dirty="0" smtClean="0"/>
              <a:t>400 Fotografií (WTG+BRT)</a:t>
            </a:r>
          </a:p>
          <a:p>
            <a:pPr marL="285750" indent="-285750">
              <a:buFontTx/>
              <a:buChar char="-"/>
            </a:pPr>
            <a:r>
              <a:rPr lang="sk-SK" dirty="0" smtClean="0"/>
              <a:t>On-line kampaň (BRT)</a:t>
            </a:r>
          </a:p>
          <a:p>
            <a:pPr marL="285750" indent="-285750">
              <a:buFontTx/>
              <a:buChar char="-"/>
            </a:pPr>
            <a:r>
              <a:rPr lang="sk-SK" dirty="0" smtClean="0"/>
              <a:t>Web: www.marchfeld.weinviertel.at (WTG)</a:t>
            </a:r>
          </a:p>
          <a:p>
            <a:pPr marL="285750" indent="-285750">
              <a:buFontTx/>
              <a:buChar char="-"/>
            </a:pPr>
            <a:r>
              <a:rPr lang="sk-SK" dirty="0" smtClean="0"/>
              <a:t>Povinná publicita</a:t>
            </a:r>
          </a:p>
          <a:p>
            <a:pPr marL="285750" indent="-285750">
              <a:buFontTx/>
              <a:buChar char="-"/>
            </a:pPr>
            <a:r>
              <a:rPr lang="sk-SK" dirty="0" smtClean="0"/>
              <a:t>Sieťovanie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8633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874034" y="487680"/>
            <a:ext cx="2838994" cy="1001486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BORDEX</a:t>
            </a:r>
            <a:br>
              <a:rPr lang="sk-SK" dirty="0" smtClean="0"/>
            </a:br>
            <a:r>
              <a:rPr lang="sk-SK" sz="1200" b="1" dirty="0" smtClean="0"/>
              <a:t>CROSS BORDER EXPEDITION EXPERIENCES</a:t>
            </a:r>
            <a:endParaRPr lang="sk-SK" sz="1200" b="1" dirty="0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930" y="5801632"/>
            <a:ext cx="2881295" cy="889812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225" y="5898974"/>
            <a:ext cx="1005803" cy="792470"/>
          </a:xfrm>
          <a:prstGeom prst="rect">
            <a:avLst/>
          </a:prstGeom>
        </p:spPr>
      </p:pic>
      <p:sp>
        <p:nvSpPr>
          <p:cNvPr id="11" name="Obdĺžnik 10"/>
          <p:cNvSpPr/>
          <p:nvPr/>
        </p:nvSpPr>
        <p:spPr>
          <a:xfrm>
            <a:off x="0" y="0"/>
            <a:ext cx="139337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BlokTextu 5"/>
          <p:cNvSpPr txBox="1"/>
          <p:nvPr/>
        </p:nvSpPr>
        <p:spPr>
          <a:xfrm>
            <a:off x="740229" y="803757"/>
            <a:ext cx="5564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smtClean="0"/>
              <a:t>INOVÁCIE</a:t>
            </a:r>
            <a:endParaRPr lang="sk-SK" b="1" dirty="0"/>
          </a:p>
        </p:txBody>
      </p:sp>
      <p:sp>
        <p:nvSpPr>
          <p:cNvPr id="3" name="BlokTextu 2"/>
          <p:cNvSpPr txBox="1"/>
          <p:nvPr/>
        </p:nvSpPr>
        <p:spPr>
          <a:xfrm>
            <a:off x="740229" y="1396538"/>
            <a:ext cx="107147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k-SK" b="1" dirty="0"/>
          </a:p>
          <a:p>
            <a:endParaRPr lang="sk-SK" b="1" dirty="0" smtClean="0"/>
          </a:p>
          <a:p>
            <a:r>
              <a:rPr lang="en-US" b="1" dirty="0" smtClean="0"/>
              <a:t> </a:t>
            </a:r>
            <a:r>
              <a:rPr lang="sk-SK" b="1" dirty="0" smtClean="0"/>
              <a:t> </a:t>
            </a:r>
            <a:endParaRPr lang="sk-SK" b="1" dirty="0"/>
          </a:p>
        </p:txBody>
      </p:sp>
      <p:sp>
        <p:nvSpPr>
          <p:cNvPr id="4" name="BlokTextu 3"/>
          <p:cNvSpPr txBox="1"/>
          <p:nvPr/>
        </p:nvSpPr>
        <p:spPr>
          <a:xfrm>
            <a:off x="740229" y="1269790"/>
            <a:ext cx="10332720" cy="6405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u="sng" dirty="0" err="1" smtClean="0"/>
              <a:t>Storymapa</a:t>
            </a:r>
            <a:endParaRPr lang="sk-SK" dirty="0" smtClean="0"/>
          </a:p>
          <a:p>
            <a:pPr algn="just"/>
            <a:r>
              <a:rPr lang="sk-SK" dirty="0" smtClean="0"/>
              <a:t>Jednotná </a:t>
            </a:r>
            <a:r>
              <a:rPr lang="sk-SK" dirty="0"/>
              <a:t>mapová aplikácia – „</a:t>
            </a:r>
            <a:r>
              <a:rPr lang="sk-SK" dirty="0" err="1" smtClean="0"/>
              <a:t>Storymapa</a:t>
            </a:r>
            <a:r>
              <a:rPr lang="sk-SK" dirty="0" smtClean="0"/>
              <a:t>“ bola v rámci činností BRT navrhnutá s cieľom zjednotiť </a:t>
            </a:r>
            <a:r>
              <a:rPr lang="sk-SK" dirty="0"/>
              <a:t>rozličné </a:t>
            </a:r>
            <a:r>
              <a:rPr lang="sk-SK" dirty="0" smtClean="0"/>
              <a:t>tematické cesty </a:t>
            </a:r>
            <a:r>
              <a:rPr lang="sk-SK" dirty="0"/>
              <a:t>na jednu spoločnú platformu – aplikáciu, aby boli pre užívateľov prehľadnejšie a poskytovali komplexnú </a:t>
            </a:r>
            <a:r>
              <a:rPr lang="sk-SK" dirty="0" smtClean="0"/>
              <a:t>ponuku daného územia. Vyvinutá aplikácia, ktorá je umiestnená v on-line priestore a verejne prístupná záujemcom na doméne mapa.bratislavaregion.travel .   Plní funkcie </a:t>
            </a:r>
            <a:r>
              <a:rPr lang="sk-SK" dirty="0"/>
              <a:t>moderného marketingového online nástroja na </a:t>
            </a:r>
            <a:r>
              <a:rPr lang="sk-SK" dirty="0" smtClean="0"/>
              <a:t>zvýšenie motivácie návštevy, plánovanie aktivít, sprievodcu a navigátora počas pobytu </a:t>
            </a:r>
            <a:br>
              <a:rPr lang="sk-SK" dirty="0" smtClean="0"/>
            </a:br>
            <a:r>
              <a:rPr lang="sk-SK" dirty="0" smtClean="0"/>
              <a:t>v destinácii. Pre projekt </a:t>
            </a:r>
            <a:r>
              <a:rPr lang="sk-SK" dirty="0" err="1" smtClean="0"/>
              <a:t>Bordex</a:t>
            </a:r>
            <a:r>
              <a:rPr lang="sk-SK" dirty="0" smtClean="0"/>
              <a:t>, bude v rámci tejto aplikácie vytvorená nová </a:t>
            </a:r>
            <a:r>
              <a:rPr lang="sk-SK" dirty="0" err="1" smtClean="0"/>
              <a:t>tématická</a:t>
            </a:r>
            <a:r>
              <a:rPr lang="sk-SK" dirty="0" smtClean="0"/>
              <a:t> cesta </a:t>
            </a:r>
            <a:r>
              <a:rPr lang="sk-SK" dirty="0" err="1" smtClean="0"/>
              <a:t>Marchfeld</a:t>
            </a:r>
            <a:r>
              <a:rPr lang="sk-SK" dirty="0" smtClean="0"/>
              <a:t>-Dolné Záhorie.</a:t>
            </a:r>
          </a:p>
          <a:p>
            <a:endParaRPr lang="sk-SK" b="1" u="sng" dirty="0" smtClean="0"/>
          </a:p>
          <a:p>
            <a:r>
              <a:rPr lang="sk-SK" b="1" u="sng" dirty="0" smtClean="0"/>
              <a:t>Udržateľná a ekologická doprava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sk-SK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Ťažiskovým predmetom tejto aktivity je zabezpečenie prepravných služieb do vybraných turistických cieľov </a:t>
            </a:r>
            <a:r>
              <a:rPr lang="sk-SK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sk-SK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k-SK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 </a:t>
            </a:r>
            <a:r>
              <a:rPr lang="sk-SK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kľúčovými produktmi v rámci projektového územia v prihraničnom území s cieľom sprístupniť takýmto dopravným prepojením výletné ciele pre návštevníkov a </a:t>
            </a:r>
            <a:r>
              <a:rPr lang="sk-SK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de-DE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sk-SK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ť </a:t>
            </a:r>
            <a:r>
              <a:rPr lang="sk-SK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možnosť vymeniť individuálnu dopravu za udržateľnú , čím zmiernime negatívne vplyvy na životné prostredie ale aj kvalitu života obyvateľov, znížením individuálnej automobilovej dopravy. </a:t>
            </a:r>
            <a:r>
              <a:rPr lang="sk-SK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Ďalšou </a:t>
            </a:r>
            <a:r>
              <a:rPr lang="sk-SK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aktivitou je spopularizovanie </a:t>
            </a:r>
            <a:r>
              <a:rPr lang="sk-SK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cyklomobility</a:t>
            </a:r>
            <a:r>
              <a:rPr lang="sk-SK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 regióne a dostupnosť nabíjacích staníc pre stále populárnejšiu dopravu cieľových skupín s využitím elektro bicyklov.</a:t>
            </a:r>
          </a:p>
          <a:p>
            <a:endParaRPr lang="sk-SK" b="1" u="sng" dirty="0"/>
          </a:p>
          <a:p>
            <a:endParaRPr lang="sk-SK" b="1" u="sng" dirty="0" smtClean="0"/>
          </a:p>
          <a:p>
            <a:endParaRPr lang="sk-SK" b="1" u="sng" dirty="0"/>
          </a:p>
          <a:p>
            <a:endParaRPr lang="sk-SK" b="1" u="sng" dirty="0" smtClean="0"/>
          </a:p>
          <a:p>
            <a:endParaRPr lang="sk-SK" b="1" u="sng" dirty="0"/>
          </a:p>
          <a:p>
            <a:endParaRPr lang="sk-SK" b="1" u="sng" dirty="0"/>
          </a:p>
        </p:txBody>
      </p:sp>
    </p:spTree>
    <p:extLst>
      <p:ext uri="{BB962C8B-B14F-4D97-AF65-F5344CB8AC3E}">
        <p14:creationId xmlns:p14="http://schemas.microsoft.com/office/powerpoint/2010/main" val="91752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874034" y="487680"/>
            <a:ext cx="2838994" cy="1001486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BORDEX</a:t>
            </a:r>
            <a:br>
              <a:rPr lang="sk-SK" dirty="0" smtClean="0"/>
            </a:br>
            <a:r>
              <a:rPr lang="sk-SK" sz="1200" b="1" dirty="0" smtClean="0"/>
              <a:t>CROSS BORDER EXPEDITION EXPERIENCES</a:t>
            </a:r>
            <a:endParaRPr lang="sk-SK" sz="1200" b="1" dirty="0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930" y="5801632"/>
            <a:ext cx="2881295" cy="889812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225" y="5898974"/>
            <a:ext cx="1005803" cy="792470"/>
          </a:xfrm>
          <a:prstGeom prst="rect">
            <a:avLst/>
          </a:prstGeom>
        </p:spPr>
      </p:pic>
      <p:sp>
        <p:nvSpPr>
          <p:cNvPr id="11" name="Obdĺžnik 10"/>
          <p:cNvSpPr/>
          <p:nvPr/>
        </p:nvSpPr>
        <p:spPr>
          <a:xfrm>
            <a:off x="0" y="0"/>
            <a:ext cx="139337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BlokTextu 5"/>
          <p:cNvSpPr txBox="1"/>
          <p:nvPr/>
        </p:nvSpPr>
        <p:spPr>
          <a:xfrm>
            <a:off x="740229" y="803757"/>
            <a:ext cx="5564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smtClean="0"/>
              <a:t>PRÍNOS A CIELE PROJEKTU</a:t>
            </a:r>
            <a:endParaRPr lang="sk-SK" b="1" dirty="0"/>
          </a:p>
        </p:txBody>
      </p:sp>
      <p:sp>
        <p:nvSpPr>
          <p:cNvPr id="3" name="BlokTextu 2"/>
          <p:cNvSpPr txBox="1"/>
          <p:nvPr/>
        </p:nvSpPr>
        <p:spPr>
          <a:xfrm>
            <a:off x="582287" y="1335580"/>
            <a:ext cx="1071470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k-SK" dirty="0" smtClean="0"/>
          </a:p>
          <a:p>
            <a:pPr algn="just"/>
            <a:r>
              <a:rPr lang="de-AT" dirty="0" err="1" smtClean="0"/>
              <a:t>Dolnorakúska</a:t>
            </a:r>
            <a:r>
              <a:rPr lang="de-AT" dirty="0" smtClean="0"/>
              <a:t> </a:t>
            </a:r>
            <a:r>
              <a:rPr lang="de-AT" dirty="0" err="1"/>
              <a:t>krajinská</a:t>
            </a:r>
            <a:r>
              <a:rPr lang="de-AT" dirty="0"/>
              <a:t> </a:t>
            </a:r>
            <a:r>
              <a:rPr lang="de-AT" dirty="0" err="1"/>
              <a:t>výstava</a:t>
            </a:r>
            <a:r>
              <a:rPr lang="de-AT" dirty="0"/>
              <a:t> 2022 v </a:t>
            </a:r>
            <a:r>
              <a:rPr lang="de-AT" dirty="0" err="1"/>
              <a:t>Marcheggu</a:t>
            </a:r>
            <a:r>
              <a:rPr lang="de-AT" dirty="0"/>
              <a:t>, </a:t>
            </a:r>
            <a:r>
              <a:rPr lang="de-AT" dirty="0" err="1"/>
              <a:t>ktorá</a:t>
            </a:r>
            <a:r>
              <a:rPr lang="de-AT" dirty="0"/>
              <a:t> </a:t>
            </a:r>
            <a:r>
              <a:rPr lang="de-AT" dirty="0" err="1"/>
              <a:t>sa</a:t>
            </a:r>
            <a:r>
              <a:rPr lang="de-AT" dirty="0"/>
              <a:t> </a:t>
            </a:r>
            <a:r>
              <a:rPr lang="de-AT" dirty="0" err="1"/>
              <a:t>uskutoční</a:t>
            </a:r>
            <a:r>
              <a:rPr lang="de-AT" dirty="0"/>
              <a:t> v </a:t>
            </a:r>
            <a:r>
              <a:rPr lang="de-AT" dirty="0" err="1"/>
              <a:t>priebehu</a:t>
            </a:r>
            <a:r>
              <a:rPr lang="de-AT" dirty="0"/>
              <a:t> </a:t>
            </a:r>
            <a:r>
              <a:rPr lang="de-AT" dirty="0" err="1"/>
              <a:t>tohto</a:t>
            </a:r>
            <a:r>
              <a:rPr lang="de-AT" dirty="0"/>
              <a:t> </a:t>
            </a:r>
            <a:r>
              <a:rPr lang="de-AT" dirty="0" err="1"/>
              <a:t>projektu</a:t>
            </a:r>
            <a:r>
              <a:rPr lang="de-AT" dirty="0"/>
              <a:t>, </a:t>
            </a:r>
            <a:r>
              <a:rPr lang="de-AT" dirty="0" err="1"/>
              <a:t>bude</a:t>
            </a:r>
            <a:r>
              <a:rPr lang="de-AT" dirty="0"/>
              <a:t> </a:t>
            </a:r>
            <a:r>
              <a:rPr lang="de-AT" dirty="0" err="1" smtClean="0"/>
              <a:t>dôležitou</a:t>
            </a:r>
            <a:r>
              <a:rPr lang="de-AT" dirty="0" smtClean="0"/>
              <a:t> </a:t>
            </a:r>
            <a:r>
              <a:rPr lang="de-AT" dirty="0" err="1"/>
              <a:t>hybnou</a:t>
            </a:r>
            <a:r>
              <a:rPr lang="de-AT" dirty="0"/>
              <a:t> </a:t>
            </a:r>
            <a:r>
              <a:rPr lang="de-AT" dirty="0" err="1"/>
              <a:t>silou</a:t>
            </a:r>
            <a:r>
              <a:rPr lang="de-AT" dirty="0"/>
              <a:t>, </a:t>
            </a:r>
            <a:r>
              <a:rPr lang="de-AT" dirty="0" err="1"/>
              <a:t>motorom</a:t>
            </a:r>
            <a:r>
              <a:rPr lang="de-AT" dirty="0"/>
              <a:t> </a:t>
            </a:r>
            <a:r>
              <a:rPr lang="de-AT" dirty="0" err="1"/>
              <a:t>spolupráce</a:t>
            </a:r>
            <a:r>
              <a:rPr lang="de-AT" dirty="0"/>
              <a:t> a </a:t>
            </a:r>
            <a:r>
              <a:rPr lang="de-AT" dirty="0" err="1"/>
              <a:t>prepojenia</a:t>
            </a:r>
            <a:r>
              <a:rPr lang="de-AT" dirty="0"/>
              <a:t> </a:t>
            </a:r>
            <a:r>
              <a:rPr lang="de-AT" dirty="0" err="1"/>
              <a:t>regiónov</a:t>
            </a:r>
            <a:r>
              <a:rPr lang="de-AT" dirty="0"/>
              <a:t> Marchfeld/Weinviertel a </a:t>
            </a:r>
            <a:r>
              <a:rPr lang="de-AT" dirty="0" err="1"/>
              <a:t>Záhorie</a:t>
            </a:r>
            <a:r>
              <a:rPr lang="de-AT" dirty="0"/>
              <a:t>/Bratislava</a:t>
            </a:r>
            <a:r>
              <a:rPr lang="de-AT" dirty="0" smtClean="0"/>
              <a:t>.</a:t>
            </a:r>
            <a:r>
              <a:rPr lang="sk-SK" dirty="0" smtClean="0"/>
              <a:t> </a:t>
            </a:r>
            <a:r>
              <a:rPr lang="sk-SK" dirty="0"/>
              <a:t>Cieľom projektu je dosiahnuť ciele vedúce k zvýšeniu povedomia o regióne, rozvoj turistickej ponuky, marketing 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>a </a:t>
            </a:r>
            <a:r>
              <a:rPr lang="sk-SK" dirty="0"/>
              <a:t>reklama, zvýšenie počtu prenocovaní a zvýšenie počtu denných návštevníkov. Niekoľko aktivít v projekte je naplánovaných ako pilotných a v záujme dlhodobého plánovania budú po ukončení projektu pokračovať ako samostatné </a:t>
            </a:r>
            <a:r>
              <a:rPr lang="sk-SK" dirty="0" smtClean="0"/>
              <a:t>aktivity:</a:t>
            </a:r>
            <a:endParaRPr lang="sk-SK" dirty="0"/>
          </a:p>
          <a:p>
            <a:endParaRPr lang="sk-SK" dirty="0"/>
          </a:p>
          <a:p>
            <a:pPr marL="285750" indent="-285750">
              <a:buFontTx/>
              <a:buChar char="-"/>
            </a:pPr>
            <a:r>
              <a:rPr lang="sk-SK" dirty="0" smtClean="0"/>
              <a:t>podpora </a:t>
            </a:r>
            <a:r>
              <a:rPr lang="sk-SK" dirty="0"/>
              <a:t>cezhraničného </a:t>
            </a:r>
            <a:r>
              <a:rPr lang="sk-SK" dirty="0" smtClean="0"/>
              <a:t>objavovania</a:t>
            </a:r>
          </a:p>
          <a:p>
            <a:pPr marL="285750" indent="-285750">
              <a:buFontTx/>
              <a:buChar char="-"/>
            </a:pPr>
            <a:r>
              <a:rPr lang="sk-SK" dirty="0" smtClean="0"/>
              <a:t>budovanie </a:t>
            </a:r>
            <a:r>
              <a:rPr lang="sk-SK" dirty="0"/>
              <a:t>strategického partnerstva regiónov pozdĺž slovensko-rakúskej </a:t>
            </a:r>
            <a:r>
              <a:rPr lang="sk-SK" dirty="0" smtClean="0"/>
              <a:t>hranice</a:t>
            </a:r>
          </a:p>
          <a:p>
            <a:pPr marL="285750" indent="-285750">
              <a:buFontTx/>
              <a:buChar char="-"/>
            </a:pPr>
            <a:r>
              <a:rPr lang="sk-SK" dirty="0" smtClean="0"/>
              <a:t>usporadúvanie </a:t>
            </a:r>
            <a:r>
              <a:rPr lang="sk-SK" dirty="0"/>
              <a:t>cezhraničných podujatí venovaných kultúrnemu a prírodnému </a:t>
            </a:r>
            <a:r>
              <a:rPr lang="sk-SK" dirty="0" smtClean="0"/>
              <a:t>dedičstvu</a:t>
            </a:r>
          </a:p>
          <a:p>
            <a:pPr marL="285750" indent="-285750">
              <a:buFontTx/>
              <a:buChar char="-"/>
            </a:pPr>
            <a:r>
              <a:rPr lang="sk-SK" dirty="0" smtClean="0"/>
              <a:t>udržateľná turistická mobilita </a:t>
            </a:r>
            <a:r>
              <a:rPr lang="sk-SK" dirty="0"/>
              <a:t>v cezhraničnom </a:t>
            </a:r>
            <a:r>
              <a:rPr lang="sk-SK" dirty="0" smtClean="0"/>
              <a:t>regióne s možnosťami </a:t>
            </a:r>
            <a:r>
              <a:rPr lang="sk-SK" dirty="0"/>
              <a:t>cestovania po regiónoch bez </a:t>
            </a:r>
            <a:r>
              <a:rPr lang="sk-SK" dirty="0" smtClean="0"/>
              <a:t>auta</a:t>
            </a:r>
          </a:p>
          <a:p>
            <a:pPr marL="285750" indent="-285750">
              <a:buFontTx/>
              <a:buChar char="-"/>
            </a:pPr>
            <a:r>
              <a:rPr lang="sk-SK" dirty="0"/>
              <a:t>r</a:t>
            </a:r>
            <a:r>
              <a:rPr lang="sk-SK" dirty="0" smtClean="0"/>
              <a:t>ozšírenie turistickej infraštruktúry na oboch stranách rieky Morava a priľahlom regióne</a:t>
            </a:r>
          </a:p>
          <a:p>
            <a:pPr marL="285750" indent="-285750">
              <a:buFontTx/>
              <a:buChar char="-"/>
            </a:pPr>
            <a:r>
              <a:rPr lang="sk-SK" dirty="0"/>
              <a:t>v</a:t>
            </a:r>
            <a:r>
              <a:rPr lang="sk-SK" dirty="0" smtClean="0"/>
              <a:t>ýmena informácií a ich sprístupnenie obyvateľom a návštevníkom</a:t>
            </a:r>
          </a:p>
          <a:p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47632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874034" y="487680"/>
            <a:ext cx="2838994" cy="1001486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BORDEX</a:t>
            </a:r>
            <a:br>
              <a:rPr lang="sk-SK" dirty="0" smtClean="0"/>
            </a:br>
            <a:r>
              <a:rPr lang="sk-SK" sz="1200" b="1" dirty="0" smtClean="0"/>
              <a:t>CROSS BORDER EXPEDITION EXPERIENCES</a:t>
            </a:r>
            <a:endParaRPr lang="sk-SK" sz="1200" b="1" dirty="0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0826" y="3731763"/>
            <a:ext cx="4743656" cy="1464953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477" y="3731763"/>
            <a:ext cx="2203037" cy="1735768"/>
          </a:xfrm>
          <a:prstGeom prst="rect">
            <a:avLst/>
          </a:prstGeom>
        </p:spPr>
      </p:pic>
      <p:sp>
        <p:nvSpPr>
          <p:cNvPr id="11" name="Obdĺžnik 10"/>
          <p:cNvSpPr/>
          <p:nvPr/>
        </p:nvSpPr>
        <p:spPr>
          <a:xfrm>
            <a:off x="0" y="0"/>
            <a:ext cx="139337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" name="BlokTextu 2"/>
          <p:cNvSpPr txBox="1"/>
          <p:nvPr/>
        </p:nvSpPr>
        <p:spPr>
          <a:xfrm>
            <a:off x="3142212" y="1903615"/>
            <a:ext cx="63010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b="1" dirty="0" smtClean="0"/>
              <a:t>Tento projekt je realizovaný s podporou Európskej Únie, Európskeho fondu regionálneho rozvoja v rámci programu cezhraničnej spolupráce </a:t>
            </a:r>
            <a:r>
              <a:rPr lang="sk-SK" b="1" dirty="0" err="1" smtClean="0"/>
              <a:t>Interreg</a:t>
            </a:r>
            <a:r>
              <a:rPr lang="sk-SK" b="1" dirty="0" smtClean="0"/>
              <a:t> V-A  </a:t>
            </a:r>
            <a:br>
              <a:rPr lang="sk-SK" b="1" dirty="0" smtClean="0"/>
            </a:br>
            <a:r>
              <a:rPr lang="sk-SK" b="1" dirty="0" smtClean="0"/>
              <a:t>Slovenská republika-Rakúsko 2014-2020</a:t>
            </a:r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3111029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874034" y="487680"/>
            <a:ext cx="2838994" cy="1001486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BORDEX</a:t>
            </a:r>
            <a:br>
              <a:rPr lang="sk-SK" dirty="0" smtClean="0"/>
            </a:br>
            <a:r>
              <a:rPr lang="sk-SK" sz="1200" b="1" dirty="0" smtClean="0"/>
              <a:t>CROSS BORDER EXPEDITION EXPERIENCES</a:t>
            </a:r>
            <a:endParaRPr lang="sk-SK" sz="1200" b="1" dirty="0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930" y="5801632"/>
            <a:ext cx="2881295" cy="889812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225" y="5898974"/>
            <a:ext cx="1005803" cy="792470"/>
          </a:xfrm>
          <a:prstGeom prst="rect">
            <a:avLst/>
          </a:prstGeom>
        </p:spPr>
      </p:pic>
      <p:sp>
        <p:nvSpPr>
          <p:cNvPr id="11" name="Obdĺžnik 10"/>
          <p:cNvSpPr/>
          <p:nvPr/>
        </p:nvSpPr>
        <p:spPr>
          <a:xfrm>
            <a:off x="0" y="0"/>
            <a:ext cx="139337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" name="BlokTextu 2"/>
          <p:cNvSpPr txBox="1"/>
          <p:nvPr/>
        </p:nvSpPr>
        <p:spPr>
          <a:xfrm>
            <a:off x="831272" y="922712"/>
            <a:ext cx="3300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smtClean="0"/>
              <a:t>AKTUÁLNE</a:t>
            </a:r>
            <a:endParaRPr lang="sk-SK" b="1" dirty="0"/>
          </a:p>
        </p:txBody>
      </p:sp>
      <p:sp>
        <p:nvSpPr>
          <p:cNvPr id="4" name="BlokTextu 3"/>
          <p:cNvSpPr txBox="1"/>
          <p:nvPr/>
        </p:nvSpPr>
        <p:spPr>
          <a:xfrm>
            <a:off x="972589" y="1629295"/>
            <a:ext cx="1053222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SEPTEMBER 2021: </a:t>
            </a:r>
          </a:p>
          <a:p>
            <a:pPr marL="285750" indent="-285750">
              <a:buFontTx/>
              <a:buChar char="-"/>
            </a:pPr>
            <a:r>
              <a:rPr lang="sk-SK" dirty="0"/>
              <a:t>S</a:t>
            </a:r>
            <a:r>
              <a:rPr lang="sk-SK" dirty="0" smtClean="0"/>
              <a:t>chválenie NFP</a:t>
            </a:r>
          </a:p>
          <a:p>
            <a:pPr marL="285750" indent="-285750">
              <a:buFontTx/>
              <a:buChar char="-"/>
            </a:pPr>
            <a:endParaRPr lang="sk-SK" dirty="0" smtClean="0"/>
          </a:p>
          <a:p>
            <a:r>
              <a:rPr lang="sk-SK" dirty="0" smtClean="0"/>
              <a:t>OKTÓBER 2021: </a:t>
            </a:r>
          </a:p>
          <a:p>
            <a:pPr marL="285750" indent="-285750">
              <a:buFontTx/>
              <a:buChar char="-"/>
            </a:pPr>
            <a:r>
              <a:rPr lang="sk-SK" dirty="0"/>
              <a:t>N</a:t>
            </a:r>
            <a:r>
              <a:rPr lang="sk-SK" dirty="0" smtClean="0"/>
              <a:t>atáčanie videí a tvorba fotografií</a:t>
            </a:r>
          </a:p>
          <a:p>
            <a:pPr marL="285750" indent="-285750">
              <a:buFontTx/>
              <a:buChar char="-"/>
            </a:pPr>
            <a:r>
              <a:rPr lang="sk-SK" dirty="0" smtClean="0"/>
              <a:t>Trhacie mapy, príprava, koncept, zadanie súťaže</a:t>
            </a:r>
          </a:p>
          <a:p>
            <a:pPr marL="285750" indent="-285750">
              <a:buFontTx/>
              <a:buChar char="-"/>
            </a:pPr>
            <a:r>
              <a:rPr lang="sk-SK" dirty="0" err="1" smtClean="0"/>
              <a:t>Storymapa</a:t>
            </a:r>
            <a:r>
              <a:rPr lang="sk-SK" dirty="0" smtClean="0"/>
              <a:t>, príprava, koncept, zadanie</a:t>
            </a:r>
          </a:p>
          <a:p>
            <a:pPr marL="285750" indent="-285750">
              <a:buFontTx/>
              <a:buChar char="-"/>
            </a:pPr>
            <a:r>
              <a:rPr lang="sk-SK" dirty="0" smtClean="0"/>
              <a:t>E-nabíjacie stanice, zadanie súťaže</a:t>
            </a:r>
          </a:p>
          <a:p>
            <a:r>
              <a:rPr lang="sk-SK" dirty="0" smtClean="0"/>
              <a:t>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5876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874034" y="487680"/>
            <a:ext cx="2838994" cy="1001486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BORDEX</a:t>
            </a:r>
            <a:br>
              <a:rPr lang="sk-SK" dirty="0" smtClean="0"/>
            </a:br>
            <a:r>
              <a:rPr lang="sk-SK" sz="1200" b="1" dirty="0" smtClean="0"/>
              <a:t>CROSS BORDER EXPEDITION EXPERIENCES</a:t>
            </a:r>
            <a:endParaRPr lang="sk-SK" sz="1200" b="1" dirty="0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930" y="5801632"/>
            <a:ext cx="2881295" cy="889812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225" y="5898974"/>
            <a:ext cx="1005803" cy="792470"/>
          </a:xfrm>
          <a:prstGeom prst="rect">
            <a:avLst/>
          </a:prstGeom>
        </p:spPr>
      </p:pic>
      <p:sp>
        <p:nvSpPr>
          <p:cNvPr id="11" name="Obdĺžnik 10"/>
          <p:cNvSpPr/>
          <p:nvPr/>
        </p:nvSpPr>
        <p:spPr>
          <a:xfrm>
            <a:off x="0" y="0"/>
            <a:ext cx="139337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6261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Motív balíka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ív balíka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ív balíka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470</TotalTime>
  <Words>1099</Words>
  <Application>Microsoft Office PowerPoint</Application>
  <PresentationFormat>Širokouhlá</PresentationFormat>
  <Paragraphs>118</Paragraphs>
  <Slides>12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Office Theme</vt:lpstr>
      <vt:lpstr>BORDEX CROSS BORDER EXPEDITION EXPERIENCES</vt:lpstr>
      <vt:lpstr>BORDEX CROSS BORDER EXPEDITION EXPERIENCES</vt:lpstr>
      <vt:lpstr>BORDEX CROSS BORDER EXPEDITION EXPERIENCES</vt:lpstr>
      <vt:lpstr>BORDEX CROSS BORDER EXPEDITION EXPERIENCES</vt:lpstr>
      <vt:lpstr>BORDEX CROSS BORDER EXPEDITION EXPERIENCES</vt:lpstr>
      <vt:lpstr>BORDEX CROSS BORDER EXPEDITION EXPERIENCES</vt:lpstr>
      <vt:lpstr>BORDEX CROSS BORDER EXPEDITION EXPERIENCES</vt:lpstr>
      <vt:lpstr>BORDEX CROSS BORDER EXPEDITION EXPERIENCES</vt:lpstr>
      <vt:lpstr>BORDEX CROSS BORDER EXPEDITION EXPERIENCES</vt:lpstr>
      <vt:lpstr>BORDEX CROSS BORDER EXPEDITION EXPERIENCES</vt:lpstr>
      <vt:lpstr>BORDEX CROSS BORDER EXPEDITION EXPERIENCES</vt:lpstr>
      <vt:lpstr>BORDEX CROSS BORDER EXPEDITION EXPERIENCES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BORDEX CROSS BORDER EXPEDITION EXPERIENCES</dc:title>
  <dc:creator>Roman Uscky</dc:creator>
  <cp:lastModifiedBy>Roman Uscky</cp:lastModifiedBy>
  <cp:revision>36</cp:revision>
  <dcterms:created xsi:type="dcterms:W3CDTF">2021-08-04T07:26:43Z</dcterms:created>
  <dcterms:modified xsi:type="dcterms:W3CDTF">2021-09-29T10:05:15Z</dcterms:modified>
</cp:coreProperties>
</file>