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9" r:id="rId5"/>
    <p:sldId id="268" r:id="rId6"/>
    <p:sldId id="270" r:id="rId7"/>
    <p:sldId id="271" r:id="rId8"/>
    <p:sldId id="272" r:id="rId9"/>
    <p:sldId id="273" r:id="rId10"/>
    <p:sldId id="260" r:id="rId11"/>
    <p:sldId id="261" r:id="rId12"/>
    <p:sldId id="266" r:id="rId13"/>
    <p:sldId id="274" r:id="rId14"/>
  </p:sldIdLst>
  <p:sldSz cx="12192000" cy="6858000"/>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sk-SK" smtClean="0"/>
              <a:t>Upravte štýly predlohy textu</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smtClean="0"/>
              <a:t>Kliknutím upravte štýl predlohy podnadpisov</a:t>
            </a:r>
            <a:endParaRPr lang="en-US" dirty="0"/>
          </a:p>
        </p:txBody>
      </p:sp>
      <p:sp>
        <p:nvSpPr>
          <p:cNvPr id="4" name="Date Placeholder 3"/>
          <p:cNvSpPr>
            <a:spLocks noGrp="1"/>
          </p:cNvSpPr>
          <p:nvPr>
            <p:ph type="dt" sz="half" idx="10"/>
          </p:nvPr>
        </p:nvSpPr>
        <p:spPr/>
        <p:txBody>
          <a:bodyPr/>
          <a:lstStyle/>
          <a:p>
            <a:fld id="{61279D7B-5018-4F89-8571-3291E1877096}" type="datetimeFigureOut">
              <a:rPr lang="sk-SK" smtClean="0"/>
              <a:t>14. 10. 2021</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774935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idx="1"/>
          </p:nvPr>
        </p:nvSpPr>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61279D7B-5018-4F89-8571-3291E1877096}" type="datetimeFigureOut">
              <a:rPr lang="sk-SK" smtClean="0"/>
              <a:t>14. 10. 2021</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2575610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sk-SK" smtClean="0"/>
              <a:t>Upravte štýly predlohy textu</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61279D7B-5018-4F89-8571-3291E1877096}" type="datetimeFigureOut">
              <a:rPr lang="sk-SK" smtClean="0"/>
              <a:t>14. 10. 2021</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155367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61279D7B-5018-4F89-8571-3291E1877096}" type="datetimeFigureOut">
              <a:rPr lang="sk-SK" smtClean="0"/>
              <a:t>14. 10. 2021</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1281506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sk-SK" smtClean="0"/>
              <a:t>Upravte štýly predlohy textu</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4" name="Content Placeholder 3"/>
          <p:cNvSpPr>
            <a:spLocks noGrp="1"/>
          </p:cNvSpPr>
          <p:nvPr>
            <p:ph sz="half" idx="2"/>
          </p:nvPr>
        </p:nvSpPr>
        <p:spPr>
          <a:xfrm>
            <a:off x="839788" y="2505075"/>
            <a:ext cx="5157787" cy="368458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6" name="Content Placeholder 5"/>
          <p:cNvSpPr>
            <a:spLocks noGrp="1"/>
          </p:cNvSpPr>
          <p:nvPr>
            <p:ph sz="quarter" idx="4"/>
          </p:nvPr>
        </p:nvSpPr>
        <p:spPr>
          <a:xfrm>
            <a:off x="6172200" y="2505075"/>
            <a:ext cx="5183188" cy="368458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61279D7B-5018-4F89-8571-3291E1877096}" type="datetimeFigureOut">
              <a:rPr lang="sk-SK" smtClean="0"/>
              <a:t>14. 10. 2021</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4265729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61279D7B-5018-4F89-8571-3291E1877096}" type="datetimeFigureOut">
              <a:rPr lang="sk-SK" smtClean="0"/>
              <a:t>14. 10. 2021</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947180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279D7B-5018-4F89-8571-3291E1877096}" type="datetimeFigureOut">
              <a:rPr lang="sk-SK" smtClean="0"/>
              <a:t>14. 10. 2021</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2613187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61279D7B-5018-4F89-8571-3291E1877096}" type="datetimeFigureOut">
              <a:rPr lang="sk-SK" smtClean="0"/>
              <a:t>14. 10. 2021</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1011781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61279D7B-5018-4F89-8571-3291E1877096}" type="datetimeFigureOut">
              <a:rPr lang="sk-SK" smtClean="0"/>
              <a:t>14. 10. 2021</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4072884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61279D7B-5018-4F89-8571-3291E1877096}" type="datetimeFigureOut">
              <a:rPr lang="sk-SK" smtClean="0"/>
              <a:t>14. 10. 2021</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3989816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sk-SK" smtClean="0"/>
              <a:t>Upravte štýly predlohy textu</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61279D7B-5018-4F89-8571-3291E1877096}" type="datetimeFigureOut">
              <a:rPr lang="sk-SK" smtClean="0"/>
              <a:t>14. 10. 2021</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B9AF0D9A-4BFF-4BE4-8847-D4218D4D9A1F}" type="slidenum">
              <a:rPr lang="sk-SK" smtClean="0"/>
              <a:t>‹#›</a:t>
            </a:fld>
            <a:endParaRPr lang="sk-SK"/>
          </a:p>
        </p:txBody>
      </p:sp>
    </p:spTree>
    <p:extLst>
      <p:ext uri="{BB962C8B-B14F-4D97-AF65-F5344CB8AC3E}">
        <p14:creationId xmlns:p14="http://schemas.microsoft.com/office/powerpoint/2010/main" val="208162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smtClean="0"/>
              <a:t>Upravte štýly predlohy textu</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279D7B-5018-4F89-8571-3291E1877096}" type="datetimeFigureOut">
              <a:rPr lang="sk-SK" smtClean="0"/>
              <a:t>14. 10. 2021</a:t>
            </a:fld>
            <a:endParaRPr lang="sk-S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F0D9A-4BFF-4BE4-8847-D4218D4D9A1F}" type="slidenum">
              <a:rPr lang="sk-SK" smtClean="0"/>
              <a:t>‹#›</a:t>
            </a:fld>
            <a:endParaRPr lang="sk-SK"/>
          </a:p>
        </p:txBody>
      </p:sp>
    </p:spTree>
    <p:extLst>
      <p:ext uri="{BB962C8B-B14F-4D97-AF65-F5344CB8AC3E}">
        <p14:creationId xmlns:p14="http://schemas.microsoft.com/office/powerpoint/2010/main" val="5752329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3" name="BlokTextu 2"/>
          <p:cNvSpPr txBox="1"/>
          <p:nvPr/>
        </p:nvSpPr>
        <p:spPr>
          <a:xfrm>
            <a:off x="740229" y="1846217"/>
            <a:ext cx="10816045" cy="4247317"/>
          </a:xfrm>
          <a:prstGeom prst="rect">
            <a:avLst/>
          </a:prstGeom>
          <a:noFill/>
        </p:spPr>
        <p:txBody>
          <a:bodyPr wrap="square" rtlCol="0">
            <a:spAutoFit/>
          </a:bodyPr>
          <a:lstStyle/>
          <a:p>
            <a:r>
              <a:rPr lang="de-DE" b="1" dirty="0" smtClean="0"/>
              <a:t>PROJEKTBEZEICHNUNG</a:t>
            </a:r>
            <a:r>
              <a:rPr lang="sk-SK" b="1" dirty="0" smtClean="0"/>
              <a:t>: </a:t>
            </a:r>
            <a:r>
              <a:rPr lang="sk-SK" dirty="0" err="1" smtClean="0"/>
              <a:t>Bordex</a:t>
            </a:r>
            <a:r>
              <a:rPr lang="sk-SK" dirty="0" smtClean="0"/>
              <a:t> – </a:t>
            </a:r>
            <a:r>
              <a:rPr lang="sk-SK" dirty="0" err="1" smtClean="0"/>
              <a:t>Cross</a:t>
            </a:r>
            <a:r>
              <a:rPr lang="sk-SK" dirty="0" smtClean="0"/>
              <a:t> </a:t>
            </a:r>
            <a:r>
              <a:rPr lang="sk-SK" dirty="0" err="1" smtClean="0"/>
              <a:t>Border</a:t>
            </a:r>
            <a:r>
              <a:rPr lang="sk-SK" dirty="0" smtClean="0"/>
              <a:t> </a:t>
            </a:r>
            <a:r>
              <a:rPr lang="sk-SK" dirty="0" err="1" smtClean="0"/>
              <a:t>Expedition</a:t>
            </a:r>
            <a:r>
              <a:rPr lang="sk-SK" dirty="0" smtClean="0"/>
              <a:t> </a:t>
            </a:r>
            <a:r>
              <a:rPr lang="sk-SK" dirty="0" err="1" smtClean="0"/>
              <a:t>Experiences</a:t>
            </a:r>
            <a:endParaRPr lang="sk-SK" dirty="0" smtClean="0"/>
          </a:p>
          <a:p>
            <a:r>
              <a:rPr lang="de-DE" b="1" dirty="0" smtClean="0"/>
              <a:t>PROJEKTANTRÄGEN: </a:t>
            </a:r>
            <a:r>
              <a:rPr lang="de-DE" dirty="0" smtClean="0"/>
              <a:t>im </a:t>
            </a:r>
            <a:r>
              <a:rPr lang="de-DE" dirty="0"/>
              <a:t>Rahmen des Programms </a:t>
            </a:r>
            <a:r>
              <a:rPr lang="de-DE" dirty="0" err="1"/>
              <a:t>Interreg</a:t>
            </a:r>
            <a:r>
              <a:rPr lang="de-DE" dirty="0"/>
              <a:t> V-A Slowakei – </a:t>
            </a:r>
            <a:r>
              <a:rPr lang="de-DE" dirty="0" smtClean="0"/>
              <a:t>Österreich 2014-2020</a:t>
            </a:r>
            <a:endParaRPr lang="sk-SK" dirty="0" smtClean="0"/>
          </a:p>
          <a:p>
            <a:r>
              <a:rPr lang="de-DE" b="1" dirty="0" smtClean="0"/>
              <a:t>PRIORITÄTSACHSE</a:t>
            </a:r>
            <a:r>
              <a:rPr lang="sk-SK" b="1" dirty="0" smtClean="0"/>
              <a:t>: </a:t>
            </a:r>
            <a:r>
              <a:rPr lang="de-DE" dirty="0"/>
              <a:t>Förderung des natürlichen und kulturellen Erbes und der Biodiversität</a:t>
            </a:r>
            <a:endParaRPr lang="sk-SK" dirty="0"/>
          </a:p>
          <a:p>
            <a:r>
              <a:rPr lang="de-DE" b="1" dirty="0" smtClean="0"/>
              <a:t>SPEZIFISCHES ZIEL</a:t>
            </a:r>
            <a:r>
              <a:rPr lang="sk-SK" b="1" dirty="0" smtClean="0"/>
              <a:t>: </a:t>
            </a:r>
            <a:r>
              <a:rPr lang="de-DE" dirty="0"/>
              <a:t>Stärkung der gemeinsamen Ansätze zur </a:t>
            </a:r>
            <a:r>
              <a:rPr lang="de-DE" dirty="0" err="1"/>
              <a:t>Inwertsetzung</a:t>
            </a:r>
            <a:r>
              <a:rPr lang="de-DE" dirty="0"/>
              <a:t> des Natur- und Kulturerbes, um zur Entwicklung der Programmregion zu einer attraktiven Tourismusdestination </a:t>
            </a:r>
            <a:r>
              <a:rPr lang="de-DE" dirty="0" smtClean="0"/>
              <a:t>beizutragen</a:t>
            </a:r>
            <a:endParaRPr lang="sk-SK" dirty="0" smtClean="0"/>
          </a:p>
          <a:p>
            <a:r>
              <a:rPr lang="de-DE" b="1" dirty="0" smtClean="0"/>
              <a:t>INTERVENTIONSBEREICH</a:t>
            </a:r>
            <a:r>
              <a:rPr lang="sk-SK" b="1" dirty="0" smtClean="0"/>
              <a:t>:</a:t>
            </a:r>
            <a:r>
              <a:rPr lang="sk-SK" dirty="0"/>
              <a:t> Rad- </a:t>
            </a:r>
            <a:r>
              <a:rPr lang="sk-SK" dirty="0" err="1"/>
              <a:t>und</a:t>
            </a:r>
            <a:r>
              <a:rPr lang="sk-SK" dirty="0"/>
              <a:t> </a:t>
            </a:r>
            <a:r>
              <a:rPr lang="sk-SK" dirty="0" err="1"/>
              <a:t>Fußwege</a:t>
            </a:r>
            <a:r>
              <a:rPr lang="sk-SK" dirty="0"/>
              <a:t>; </a:t>
            </a:r>
            <a:r>
              <a:rPr lang="de-DE" dirty="0"/>
              <a:t>Entwicklung und Förderung des touristischen Potenzials von Naturgebieten</a:t>
            </a:r>
            <a:r>
              <a:rPr lang="sk-SK" dirty="0" smtClean="0"/>
              <a:t>; </a:t>
            </a:r>
            <a:r>
              <a:rPr lang="de-DE" dirty="0"/>
              <a:t>Schutz, Entwicklung und Förderung öffentlicher Ressourcen im Bereich Kultur und Kulturerbe</a:t>
            </a:r>
            <a:r>
              <a:rPr lang="sk-SK" dirty="0" smtClean="0"/>
              <a:t>; </a:t>
            </a:r>
            <a:r>
              <a:rPr lang="de-DE" dirty="0"/>
              <a:t>Aktivitäten im Tourismus, Dienstleistungen im Beherbergungs- und Verpflegungsdienst</a:t>
            </a:r>
            <a:endParaRPr lang="sk-SK" dirty="0" smtClean="0"/>
          </a:p>
          <a:p>
            <a:endParaRPr lang="sk-SK" dirty="0"/>
          </a:p>
          <a:p>
            <a:r>
              <a:rPr lang="sk-SK" b="1" dirty="0" smtClean="0"/>
              <a:t>FORM</a:t>
            </a:r>
            <a:r>
              <a:rPr lang="de-DE" b="1" dirty="0" smtClean="0"/>
              <a:t> DER FINAZIERUNG</a:t>
            </a:r>
            <a:r>
              <a:rPr lang="sk-SK" b="1" dirty="0" smtClean="0"/>
              <a:t>: </a:t>
            </a:r>
            <a:r>
              <a:rPr lang="sk-SK" dirty="0" err="1"/>
              <a:t>nicht</a:t>
            </a:r>
            <a:r>
              <a:rPr lang="sk-SK" dirty="0"/>
              <a:t> </a:t>
            </a:r>
            <a:r>
              <a:rPr lang="sk-SK" dirty="0" err="1"/>
              <a:t>rückzahlbarer</a:t>
            </a:r>
            <a:r>
              <a:rPr lang="sk-SK" dirty="0"/>
              <a:t> </a:t>
            </a:r>
            <a:r>
              <a:rPr lang="sk-SK" dirty="0" err="1"/>
              <a:t>Zuschuss</a:t>
            </a:r>
            <a:endParaRPr lang="sk-SK" dirty="0" smtClean="0"/>
          </a:p>
          <a:p>
            <a:r>
              <a:rPr lang="sk-SK" b="1" dirty="0"/>
              <a:t>BEITRAGSBETRAG: </a:t>
            </a:r>
            <a:r>
              <a:rPr lang="sk-SK" dirty="0" smtClean="0"/>
              <a:t>€ 949 574,16,-</a:t>
            </a:r>
          </a:p>
          <a:p>
            <a:r>
              <a:rPr lang="de-DE" b="1" dirty="0" smtClean="0"/>
              <a:t>DAVON ERDF</a:t>
            </a:r>
            <a:r>
              <a:rPr lang="sk-SK" b="1" dirty="0" smtClean="0"/>
              <a:t>: </a:t>
            </a:r>
            <a:r>
              <a:rPr lang="sk-SK" dirty="0" smtClean="0"/>
              <a:t>€ 594 350,00,-</a:t>
            </a:r>
          </a:p>
          <a:p>
            <a:r>
              <a:rPr lang="sk-SK" b="1" dirty="0" smtClean="0"/>
              <a:t>STAATHAUSHALT DER SR: </a:t>
            </a:r>
            <a:r>
              <a:rPr lang="sk-SK" dirty="0" smtClean="0"/>
              <a:t>€ 40 950,30,-</a:t>
            </a:r>
          </a:p>
          <a:p>
            <a:r>
              <a:rPr lang="sk-SK" b="1" dirty="0" smtClean="0"/>
              <a:t>EIGENMITTEL: </a:t>
            </a:r>
            <a:r>
              <a:rPr lang="sk-SK" dirty="0" smtClean="0"/>
              <a:t>5-75%</a:t>
            </a:r>
          </a:p>
          <a:p>
            <a:r>
              <a:rPr lang="sk-SK" b="1" dirty="0" smtClean="0"/>
              <a:t>PROJEKTLAUFZEIT: </a:t>
            </a:r>
            <a:r>
              <a:rPr lang="sk-SK" dirty="0" smtClean="0"/>
              <a:t>01/2021 – 12/2022</a:t>
            </a:r>
            <a:endParaRPr lang="sk-SK" b="1" dirty="0"/>
          </a:p>
        </p:txBody>
      </p:sp>
      <p:sp>
        <p:nvSpPr>
          <p:cNvPr id="4" name="BlokTextu 3"/>
          <p:cNvSpPr txBox="1"/>
          <p:nvPr/>
        </p:nvSpPr>
        <p:spPr>
          <a:xfrm>
            <a:off x="740229" y="803757"/>
            <a:ext cx="5564318" cy="369332"/>
          </a:xfrm>
          <a:prstGeom prst="rect">
            <a:avLst/>
          </a:prstGeom>
          <a:noFill/>
        </p:spPr>
        <p:txBody>
          <a:bodyPr wrap="square" rtlCol="0">
            <a:spAutoFit/>
          </a:bodyPr>
          <a:lstStyle/>
          <a:p>
            <a:r>
              <a:rPr lang="sk-SK" b="1" dirty="0"/>
              <a:t>GRUNDINFORMATION</a:t>
            </a:r>
          </a:p>
        </p:txBody>
      </p:sp>
    </p:spTree>
    <p:extLst>
      <p:ext uri="{BB962C8B-B14F-4D97-AF65-F5344CB8AC3E}">
        <p14:creationId xmlns:p14="http://schemas.microsoft.com/office/powerpoint/2010/main" val="4292570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9" name="BlokTextu 8"/>
          <p:cNvSpPr txBox="1"/>
          <p:nvPr/>
        </p:nvSpPr>
        <p:spPr>
          <a:xfrm>
            <a:off x="740229" y="803757"/>
            <a:ext cx="5564318" cy="369332"/>
          </a:xfrm>
          <a:prstGeom prst="rect">
            <a:avLst/>
          </a:prstGeom>
          <a:noFill/>
        </p:spPr>
        <p:txBody>
          <a:bodyPr wrap="square" rtlCol="0">
            <a:spAutoFit/>
          </a:bodyPr>
          <a:lstStyle/>
          <a:p>
            <a:r>
              <a:rPr lang="sk-SK" b="1" dirty="0"/>
              <a:t>ÜBER PROJEKT</a:t>
            </a:r>
          </a:p>
        </p:txBody>
      </p:sp>
      <p:sp>
        <p:nvSpPr>
          <p:cNvPr id="12" name="BlokTextu 11"/>
          <p:cNvSpPr txBox="1"/>
          <p:nvPr/>
        </p:nvSpPr>
        <p:spPr>
          <a:xfrm>
            <a:off x="740229" y="1493895"/>
            <a:ext cx="5837034" cy="4801314"/>
          </a:xfrm>
          <a:prstGeom prst="rect">
            <a:avLst/>
          </a:prstGeom>
          <a:noFill/>
        </p:spPr>
        <p:txBody>
          <a:bodyPr wrap="square" rtlCol="0">
            <a:spAutoFit/>
          </a:bodyPr>
          <a:lstStyle/>
          <a:p>
            <a:pPr algn="just"/>
            <a:r>
              <a:rPr lang="de-DE" dirty="0"/>
              <a:t>Die ehemalige Randlage am Eisernen Vorhang hemmte lange Zeit die Entwicklung der Regionen bei-</a:t>
            </a:r>
            <a:r>
              <a:rPr lang="de-DE" dirty="0" err="1"/>
              <a:t>derseits</a:t>
            </a:r>
            <a:r>
              <a:rPr lang="de-DE" dirty="0"/>
              <a:t> der March. Auch heute sind das österreichische und slowakische Marchland, das Marchfeld, das östliche Weinviertel und die </a:t>
            </a:r>
            <a:r>
              <a:rPr lang="de-DE" dirty="0" err="1"/>
              <a:t>Záhorie</a:t>
            </a:r>
            <a:r>
              <a:rPr lang="de-DE" dirty="0"/>
              <a:t> in vielen Bereichen  immer noch durch den Grenzfluss March getrennt. Die Lage zwischen zwei Hauptstädten, zwischen Wien und Bratislava bietet jedoch </a:t>
            </a:r>
            <a:r>
              <a:rPr lang="de-DE" dirty="0" err="1"/>
              <a:t>zusam-men</a:t>
            </a:r>
            <a:r>
              <a:rPr lang="de-DE" dirty="0"/>
              <a:t> mit dem hochrangigen Natur- und </a:t>
            </a:r>
            <a:r>
              <a:rPr lang="de-DE" dirty="0" err="1"/>
              <a:t>Kuklturerbe</a:t>
            </a:r>
            <a:r>
              <a:rPr lang="de-DE" dirty="0"/>
              <a:t> ein europaweit einzigartiges Entwicklungspotenzial und eröffnet vielfältige Wege der Begegnung</a:t>
            </a:r>
            <a:r>
              <a:rPr lang="de-DE" dirty="0" smtClean="0"/>
              <a:t>.</a:t>
            </a:r>
            <a:r>
              <a:rPr lang="sk-SK" dirty="0" smtClean="0"/>
              <a:t> </a:t>
            </a:r>
          </a:p>
          <a:p>
            <a:pPr algn="just"/>
            <a:endParaRPr lang="sk-SK" dirty="0"/>
          </a:p>
          <a:p>
            <a:pPr algn="just"/>
            <a:r>
              <a:rPr lang="de-DE" dirty="0" smtClean="0"/>
              <a:t>Die </a:t>
            </a:r>
            <a:r>
              <a:rPr lang="de-DE" dirty="0"/>
              <a:t>Attraktionen der österreichischen Grenzregion sollen noch besser über die March in die Slowakei ausstrahlen, Gäste aus der slowakischen Grenzregion animiert werden, das Marchfeld zu besuchen und vice </a:t>
            </a:r>
            <a:r>
              <a:rPr lang="de-DE" dirty="0" err="1"/>
              <a:t>versa</a:t>
            </a:r>
            <a:r>
              <a:rPr lang="de-DE" dirty="0"/>
              <a:t>. Damit soll die kulturelle Vernetzung im Naturraum March gefördert </a:t>
            </a:r>
            <a:r>
              <a:rPr lang="de-DE" dirty="0" smtClean="0"/>
              <a:t>werden.</a:t>
            </a:r>
            <a:r>
              <a:rPr lang="de-DE" dirty="0"/>
              <a:t> Darum geht es in diesem Projekt.</a:t>
            </a:r>
            <a:endParaRPr lang="sk-SK" dirty="0"/>
          </a:p>
        </p:txBody>
      </p:sp>
      <p:pic>
        <p:nvPicPr>
          <p:cNvPr id="5" name="Obrázo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6397" y="1586508"/>
            <a:ext cx="4906631" cy="3856503"/>
          </a:xfrm>
          <a:prstGeom prst="rect">
            <a:avLst/>
          </a:prstGeom>
        </p:spPr>
      </p:pic>
    </p:spTree>
    <p:extLst>
      <p:ext uri="{BB962C8B-B14F-4D97-AF65-F5344CB8AC3E}">
        <p14:creationId xmlns:p14="http://schemas.microsoft.com/office/powerpoint/2010/main" val="28972840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6" name="BlokTextu 5"/>
          <p:cNvSpPr txBox="1"/>
          <p:nvPr/>
        </p:nvSpPr>
        <p:spPr>
          <a:xfrm>
            <a:off x="740229" y="803757"/>
            <a:ext cx="5564318" cy="369332"/>
          </a:xfrm>
          <a:prstGeom prst="rect">
            <a:avLst/>
          </a:prstGeom>
          <a:noFill/>
        </p:spPr>
        <p:txBody>
          <a:bodyPr wrap="square" rtlCol="0">
            <a:spAutoFit/>
          </a:bodyPr>
          <a:lstStyle/>
          <a:p>
            <a:r>
              <a:rPr lang="sk-SK" b="1" dirty="0" smtClean="0"/>
              <a:t>PROJEKTPARTNER</a:t>
            </a:r>
            <a:endParaRPr lang="sk-SK" b="1" dirty="0"/>
          </a:p>
        </p:txBody>
      </p:sp>
      <p:sp>
        <p:nvSpPr>
          <p:cNvPr id="3" name="BlokTextu 2"/>
          <p:cNvSpPr txBox="1"/>
          <p:nvPr/>
        </p:nvSpPr>
        <p:spPr>
          <a:xfrm>
            <a:off x="740229" y="1686766"/>
            <a:ext cx="10814670" cy="2308324"/>
          </a:xfrm>
          <a:prstGeom prst="rect">
            <a:avLst/>
          </a:prstGeom>
          <a:noFill/>
        </p:spPr>
        <p:txBody>
          <a:bodyPr wrap="square" rtlCol="0">
            <a:spAutoFit/>
          </a:bodyPr>
          <a:lstStyle/>
          <a:p>
            <a:r>
              <a:rPr lang="sk-SK" b="1" dirty="0" smtClean="0"/>
              <a:t>LEAD PARTNER</a:t>
            </a:r>
            <a:r>
              <a:rPr lang="sk-SK" b="1" dirty="0"/>
              <a:t>: </a:t>
            </a:r>
            <a:r>
              <a:rPr lang="sk-SK" b="1" i="1" dirty="0"/>
              <a:t>Weinviertel Tourismus </a:t>
            </a:r>
            <a:r>
              <a:rPr lang="sk-SK" b="1" i="1" dirty="0" smtClean="0"/>
              <a:t>GmbH</a:t>
            </a:r>
            <a:r>
              <a:rPr lang="sk-SK" dirty="0" smtClean="0"/>
              <a:t>, </a:t>
            </a:r>
            <a:r>
              <a:rPr lang="de-DE" dirty="0"/>
              <a:t>ist die offizielle Institution zur Entwicklung und Vermarktung des Tourismus im Weinviertel</a:t>
            </a:r>
            <a:r>
              <a:rPr lang="de-DE" dirty="0" smtClean="0"/>
              <a:t>.</a:t>
            </a:r>
            <a:endParaRPr lang="sk-SK" dirty="0" smtClean="0"/>
          </a:p>
          <a:p>
            <a:r>
              <a:rPr lang="sk-SK" b="1" dirty="0" smtClean="0"/>
              <a:t>GRENZÜBERSCHREITENDER HAUPTPARTNER</a:t>
            </a:r>
            <a:r>
              <a:rPr lang="sk-SK" b="1" dirty="0"/>
              <a:t>: </a:t>
            </a:r>
            <a:r>
              <a:rPr lang="sk-SK" b="1" i="1" dirty="0" smtClean="0"/>
              <a:t>Bratislava </a:t>
            </a:r>
            <a:r>
              <a:rPr lang="sk-SK" b="1" i="1" dirty="0" err="1" smtClean="0"/>
              <a:t>Region</a:t>
            </a:r>
            <a:r>
              <a:rPr lang="sk-SK" b="1" i="1" dirty="0" smtClean="0"/>
              <a:t> </a:t>
            </a:r>
            <a:r>
              <a:rPr lang="sk-SK" b="1" i="1" dirty="0" err="1" smtClean="0"/>
              <a:t>Tourism</a:t>
            </a:r>
            <a:r>
              <a:rPr lang="sk-SK" dirty="0" smtClean="0"/>
              <a:t>, </a:t>
            </a:r>
            <a:r>
              <a:rPr lang="de-DE" dirty="0"/>
              <a:t>unterstützt und schafft Bedingungen für die Entwicklung des Tourismus in der Selbstverwaltungsregion Bratislava.</a:t>
            </a:r>
            <a:endParaRPr lang="sk-SK" dirty="0" smtClean="0"/>
          </a:p>
          <a:p>
            <a:r>
              <a:rPr lang="sk-SK" b="1" dirty="0" smtClean="0"/>
              <a:t>PARTNER: </a:t>
            </a:r>
            <a:r>
              <a:rPr lang="sk-SK" b="1" i="1" dirty="0" err="1" smtClean="0"/>
              <a:t>Region</a:t>
            </a:r>
            <a:r>
              <a:rPr lang="sk-SK" b="1" i="1" dirty="0" smtClean="0"/>
              <a:t> Marchfeld</a:t>
            </a:r>
            <a:r>
              <a:rPr lang="sk-SK" dirty="0" smtClean="0"/>
              <a:t>, </a:t>
            </a:r>
            <a:r>
              <a:rPr lang="de-DE" dirty="0"/>
              <a:t>Verein zur Förderung der Regionalentwicklung im Marchfeld</a:t>
            </a:r>
            <a:r>
              <a:rPr lang="sk-SK" dirty="0" smtClean="0"/>
              <a:t>.</a:t>
            </a:r>
          </a:p>
          <a:p>
            <a:r>
              <a:rPr lang="sk-SK" b="1" dirty="0" smtClean="0"/>
              <a:t>PARTNER: </a:t>
            </a:r>
            <a:r>
              <a:rPr lang="sk-SK" b="1" i="1" dirty="0" smtClean="0"/>
              <a:t>MAS Dolné Záhorie</a:t>
            </a:r>
            <a:r>
              <a:rPr lang="sk-SK" dirty="0" smtClean="0"/>
              <a:t>, </a:t>
            </a:r>
            <a:r>
              <a:rPr lang="de-DE" dirty="0"/>
              <a:t>Der Bürgerverband </a:t>
            </a:r>
            <a:r>
              <a:rPr lang="de-DE" dirty="0" err="1"/>
              <a:t>Dolné</a:t>
            </a:r>
            <a:r>
              <a:rPr lang="de-DE" dirty="0"/>
              <a:t> </a:t>
            </a:r>
            <a:r>
              <a:rPr lang="de-DE" dirty="0" err="1"/>
              <a:t>Záhorie</a:t>
            </a:r>
            <a:r>
              <a:rPr lang="de-DE" dirty="0"/>
              <a:t> wurde 2014 gegründet, um ein höheres Maß an Zusammenarbeit und Integration zu </a:t>
            </a:r>
            <a:r>
              <a:rPr lang="de-DE" dirty="0" smtClean="0"/>
              <a:t>erreichen</a:t>
            </a:r>
            <a:r>
              <a:rPr lang="de-DE" dirty="0"/>
              <a:t>, das eine höhere Qualität und eine bessere Einbeziehung der Bewohner in die Suche nach neuen und innovativen Ideen und Entscheidungen über das Gebiet ermöglicht. </a:t>
            </a:r>
            <a:endParaRPr lang="sk-SK" dirty="0"/>
          </a:p>
        </p:txBody>
      </p:sp>
      <p:pic>
        <p:nvPicPr>
          <p:cNvPr id="4" name="Obrázo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229" y="4237484"/>
            <a:ext cx="2206422" cy="1470948"/>
          </a:xfrm>
          <a:prstGeom prst="rect">
            <a:avLst/>
          </a:prstGeom>
        </p:spPr>
      </p:pic>
      <p:pic>
        <p:nvPicPr>
          <p:cNvPr id="5" name="Obrázo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4120" y="4508768"/>
            <a:ext cx="1866490" cy="860994"/>
          </a:xfrm>
          <a:prstGeom prst="rect">
            <a:avLst/>
          </a:prstGeom>
        </p:spPr>
      </p:pic>
      <p:pic>
        <p:nvPicPr>
          <p:cNvPr id="9" name="Obrázok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9631" y="4001625"/>
            <a:ext cx="1897349" cy="1897349"/>
          </a:xfrm>
          <a:prstGeom prst="rect">
            <a:avLst/>
          </a:prstGeom>
        </p:spPr>
      </p:pic>
      <p:pic>
        <p:nvPicPr>
          <p:cNvPr id="10" name="Obrázok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31148" y="4342922"/>
            <a:ext cx="2962066" cy="1285014"/>
          </a:xfrm>
          <a:prstGeom prst="rect">
            <a:avLst/>
          </a:prstGeom>
        </p:spPr>
      </p:pic>
    </p:spTree>
    <p:extLst>
      <p:ext uri="{BB962C8B-B14F-4D97-AF65-F5344CB8AC3E}">
        <p14:creationId xmlns:p14="http://schemas.microsoft.com/office/powerpoint/2010/main" val="1901685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6" name="BlokTextu 5"/>
          <p:cNvSpPr txBox="1"/>
          <p:nvPr/>
        </p:nvSpPr>
        <p:spPr>
          <a:xfrm>
            <a:off x="740229" y="803757"/>
            <a:ext cx="5564318" cy="369332"/>
          </a:xfrm>
          <a:prstGeom prst="rect">
            <a:avLst/>
          </a:prstGeom>
          <a:noFill/>
        </p:spPr>
        <p:txBody>
          <a:bodyPr wrap="square" rtlCol="0">
            <a:spAutoFit/>
          </a:bodyPr>
          <a:lstStyle/>
          <a:p>
            <a:r>
              <a:rPr lang="sk-SK" b="1" dirty="0" smtClean="0"/>
              <a:t>STRATEGISCHE PROJEKT PARTNER</a:t>
            </a:r>
            <a:endParaRPr lang="sk-SK" b="1" dirty="0"/>
          </a:p>
        </p:txBody>
      </p:sp>
      <p:sp>
        <p:nvSpPr>
          <p:cNvPr id="3" name="BlokTextu 2"/>
          <p:cNvSpPr txBox="1"/>
          <p:nvPr/>
        </p:nvSpPr>
        <p:spPr>
          <a:xfrm>
            <a:off x="3367237" y="2453036"/>
            <a:ext cx="3666823" cy="3693319"/>
          </a:xfrm>
          <a:prstGeom prst="rect">
            <a:avLst/>
          </a:prstGeom>
          <a:noFill/>
        </p:spPr>
        <p:txBody>
          <a:bodyPr wrap="square" rtlCol="0">
            <a:spAutoFit/>
          </a:bodyPr>
          <a:lstStyle/>
          <a:p>
            <a:r>
              <a:rPr lang="sk-SK" dirty="0" smtClean="0"/>
              <a:t>STADT MARCHEGG</a:t>
            </a:r>
          </a:p>
          <a:p>
            <a:endParaRPr lang="sk-SK" dirty="0" smtClean="0"/>
          </a:p>
          <a:p>
            <a:endParaRPr lang="sk-SK" dirty="0"/>
          </a:p>
          <a:p>
            <a:endParaRPr lang="sk-SK" dirty="0" smtClean="0"/>
          </a:p>
          <a:p>
            <a:endParaRPr lang="sk-SK" dirty="0"/>
          </a:p>
          <a:p>
            <a:endParaRPr lang="sk-SK" dirty="0" smtClean="0"/>
          </a:p>
          <a:p>
            <a:endParaRPr lang="sk-SK" dirty="0"/>
          </a:p>
          <a:p>
            <a:endParaRPr lang="sk-SK" dirty="0" smtClean="0"/>
          </a:p>
          <a:p>
            <a:endParaRPr lang="sk-SK" dirty="0"/>
          </a:p>
          <a:p>
            <a:r>
              <a:rPr lang="sk-SK" dirty="0" smtClean="0"/>
              <a:t>STADT STUPAVA</a:t>
            </a:r>
          </a:p>
          <a:p>
            <a:endParaRPr lang="sk-SK" dirty="0"/>
          </a:p>
          <a:p>
            <a:endParaRPr lang="sk-SK" dirty="0" smtClean="0"/>
          </a:p>
          <a:p>
            <a:endParaRPr lang="sk-SK" dirty="0"/>
          </a:p>
        </p:txBody>
      </p:sp>
      <p:pic>
        <p:nvPicPr>
          <p:cNvPr id="12" name="Obrázo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804" y="1569993"/>
            <a:ext cx="1927291" cy="1977788"/>
          </a:xfrm>
          <a:prstGeom prst="rect">
            <a:avLst/>
          </a:prstGeom>
        </p:spPr>
      </p:pic>
      <p:pic>
        <p:nvPicPr>
          <p:cNvPr id="13" name="Obrázo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4017" y="4189184"/>
            <a:ext cx="1672864" cy="1906172"/>
          </a:xfrm>
          <a:prstGeom prst="rect">
            <a:avLst/>
          </a:prstGeom>
        </p:spPr>
      </p:pic>
      <p:sp>
        <p:nvSpPr>
          <p:cNvPr id="14" name="BlokTextu 13"/>
          <p:cNvSpPr txBox="1"/>
          <p:nvPr/>
        </p:nvSpPr>
        <p:spPr>
          <a:xfrm>
            <a:off x="7275679" y="4195975"/>
            <a:ext cx="3981796" cy="369332"/>
          </a:xfrm>
          <a:prstGeom prst="rect">
            <a:avLst/>
          </a:prstGeom>
          <a:noFill/>
        </p:spPr>
        <p:txBody>
          <a:bodyPr wrap="square" rtlCol="0">
            <a:spAutoFit/>
          </a:bodyPr>
          <a:lstStyle/>
          <a:p>
            <a:r>
              <a:rPr lang="sk-SK" dirty="0" smtClean="0"/>
              <a:t>BRATISLAVA TOURIST BOARD</a:t>
            </a:r>
            <a:endParaRPr lang="sk-SK" dirty="0"/>
          </a:p>
        </p:txBody>
      </p:sp>
      <p:pic>
        <p:nvPicPr>
          <p:cNvPr id="16" name="Obrázok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13068" y="2986554"/>
            <a:ext cx="3711092" cy="1128475"/>
          </a:xfrm>
          <a:prstGeom prst="rect">
            <a:avLst/>
          </a:prstGeom>
        </p:spPr>
      </p:pic>
    </p:spTree>
    <p:extLst>
      <p:ext uri="{BB962C8B-B14F-4D97-AF65-F5344CB8AC3E}">
        <p14:creationId xmlns:p14="http://schemas.microsoft.com/office/powerpoint/2010/main" val="3901427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6" name="BlokTextu 5"/>
          <p:cNvSpPr txBox="1"/>
          <p:nvPr/>
        </p:nvSpPr>
        <p:spPr>
          <a:xfrm>
            <a:off x="740229" y="803757"/>
            <a:ext cx="5564318" cy="369332"/>
          </a:xfrm>
          <a:prstGeom prst="rect">
            <a:avLst/>
          </a:prstGeom>
          <a:noFill/>
        </p:spPr>
        <p:txBody>
          <a:bodyPr wrap="square" rtlCol="0">
            <a:spAutoFit/>
          </a:bodyPr>
          <a:lstStyle/>
          <a:p>
            <a:r>
              <a:rPr lang="sk-SK" b="1" dirty="0"/>
              <a:t>PROJEKTPRIORITÄTEN</a:t>
            </a:r>
          </a:p>
        </p:txBody>
      </p:sp>
      <p:sp>
        <p:nvSpPr>
          <p:cNvPr id="3" name="BlokTextu 2"/>
          <p:cNvSpPr txBox="1"/>
          <p:nvPr/>
        </p:nvSpPr>
        <p:spPr>
          <a:xfrm>
            <a:off x="740229" y="1396538"/>
            <a:ext cx="10714709" cy="5078313"/>
          </a:xfrm>
          <a:prstGeom prst="rect">
            <a:avLst/>
          </a:prstGeom>
          <a:noFill/>
        </p:spPr>
        <p:txBody>
          <a:bodyPr wrap="square" rtlCol="0">
            <a:spAutoFit/>
          </a:bodyPr>
          <a:lstStyle/>
          <a:p>
            <a:r>
              <a:rPr lang="sk-SK" b="1" u="sng" dirty="0" smtClean="0"/>
              <a:t>AP </a:t>
            </a:r>
            <a:r>
              <a:rPr lang="sk-SK" b="1" u="sng" dirty="0" err="1" smtClean="0"/>
              <a:t>Grenzüberschreitend</a:t>
            </a:r>
            <a:r>
              <a:rPr lang="sk-SK" b="1" u="sng" dirty="0" smtClean="0"/>
              <a:t> </a:t>
            </a:r>
            <a:r>
              <a:rPr lang="sk-SK" b="1" u="sng" dirty="0" err="1"/>
              <a:t>entdecken</a:t>
            </a:r>
            <a:r>
              <a:rPr lang="sk-SK" b="1" u="sng" dirty="0"/>
              <a:t> </a:t>
            </a:r>
            <a:r>
              <a:rPr lang="sk-SK" b="1" u="sng" dirty="0" err="1"/>
              <a:t>und</a:t>
            </a:r>
            <a:r>
              <a:rPr lang="sk-SK" b="1" u="sng" dirty="0"/>
              <a:t> </a:t>
            </a:r>
            <a:r>
              <a:rPr lang="sk-SK" b="1" u="sng" dirty="0" err="1" smtClean="0"/>
              <a:t>erleben</a:t>
            </a:r>
            <a:r>
              <a:rPr lang="sk-SK" b="1" u="sng" dirty="0" smtClean="0"/>
              <a:t/>
            </a:r>
            <a:br>
              <a:rPr lang="sk-SK" b="1" u="sng" dirty="0" smtClean="0"/>
            </a:br>
            <a:r>
              <a:rPr lang="sk-SK" b="1" u="sng" dirty="0" smtClean="0"/>
              <a:t> </a:t>
            </a:r>
            <a:r>
              <a:rPr lang="sk-SK" dirty="0" smtClean="0"/>
              <a:t/>
            </a:r>
            <a:br>
              <a:rPr lang="sk-SK" dirty="0" smtClean="0"/>
            </a:br>
            <a:r>
              <a:rPr lang="sk-SK" dirty="0" smtClean="0"/>
              <a:t>M</a:t>
            </a:r>
            <a:r>
              <a:rPr lang="de-DE" dirty="0" err="1" smtClean="0"/>
              <a:t>it</a:t>
            </a:r>
            <a:r>
              <a:rPr lang="de-DE" dirty="0" smtClean="0"/>
              <a:t> </a:t>
            </a:r>
            <a:r>
              <a:rPr lang="de-DE" dirty="0"/>
              <a:t>einem breit angelegten Marketingmix die Bevölkerung im österreichisch-slowakischen Grenzraum anzusprechen und zu motivieren, die Regionen Marchfeld und </a:t>
            </a:r>
            <a:r>
              <a:rPr lang="de-DE" dirty="0" err="1"/>
              <a:t>Záhorie</a:t>
            </a:r>
            <a:r>
              <a:rPr lang="de-DE" dirty="0"/>
              <a:t> grenzüberschreitend bei einem Ausflug oder Kurzurlaub kennenzulernen. </a:t>
            </a:r>
            <a:endParaRPr lang="sk-SK" dirty="0" smtClean="0"/>
          </a:p>
          <a:p>
            <a:endParaRPr lang="sk-SK" b="1" u="sng" dirty="0" smtClean="0"/>
          </a:p>
          <a:p>
            <a:r>
              <a:rPr lang="sk-SK" b="1" u="sng" dirty="0" smtClean="0"/>
              <a:t>AP </a:t>
            </a:r>
            <a:r>
              <a:rPr lang="sk-SK" b="1" u="sng" dirty="0" err="1"/>
              <a:t>Grenzüberschreitendes</a:t>
            </a:r>
            <a:r>
              <a:rPr lang="sk-SK" b="1" u="sng" dirty="0"/>
              <a:t> </a:t>
            </a:r>
            <a:r>
              <a:rPr lang="sk-SK" b="1" u="sng" dirty="0" err="1"/>
              <a:t>Aktionsprogramm</a:t>
            </a:r>
            <a:r>
              <a:rPr lang="sk-SK" b="1" u="sng" dirty="0"/>
              <a:t> </a:t>
            </a:r>
            <a:r>
              <a:rPr lang="sk-SK" b="1" u="sng" dirty="0" err="1"/>
              <a:t>Marchfeld</a:t>
            </a:r>
            <a:r>
              <a:rPr lang="sk-SK" b="1" u="sng" dirty="0"/>
              <a:t>-Záhorie </a:t>
            </a:r>
            <a:endParaRPr lang="sk-SK" b="1" u="sng" dirty="0" smtClean="0"/>
          </a:p>
          <a:p>
            <a:endParaRPr lang="sk-SK" dirty="0" smtClean="0"/>
          </a:p>
          <a:p>
            <a:r>
              <a:rPr lang="de-DE" dirty="0"/>
              <a:t>Aufbau einer strategischen Partnerschaft der Regionen entlang der slowakisch-österreichischen Grenze mit der Zielsetzung der Bildung einer grenzüberschreitenden Plattform aus </a:t>
            </a:r>
            <a:r>
              <a:rPr lang="de-DE" dirty="0" err="1"/>
              <a:t>VertreterInnen</a:t>
            </a:r>
            <a:r>
              <a:rPr lang="de-DE" dirty="0"/>
              <a:t> der </a:t>
            </a:r>
            <a:r>
              <a:rPr lang="de-DE" dirty="0" smtClean="0"/>
              <a:t>Regionen</a:t>
            </a:r>
            <a:r>
              <a:rPr lang="de-DE" dirty="0"/>
              <a:t>. </a:t>
            </a:r>
            <a:endParaRPr lang="sk-SK" dirty="0" smtClean="0"/>
          </a:p>
          <a:p>
            <a:endParaRPr lang="sk-SK" b="1" dirty="0" smtClean="0"/>
          </a:p>
          <a:p>
            <a:r>
              <a:rPr lang="sk-SK" b="1" u="sng" dirty="0" smtClean="0"/>
              <a:t>AP </a:t>
            </a:r>
            <a:r>
              <a:rPr lang="en-US" b="1" u="sng" dirty="0" smtClean="0"/>
              <a:t>Natural</a:t>
            </a:r>
            <a:r>
              <a:rPr lang="sk-SK" b="1" u="sng" dirty="0" smtClean="0"/>
              <a:t> </a:t>
            </a:r>
            <a:r>
              <a:rPr lang="en-US" b="1" u="sng" dirty="0" smtClean="0"/>
              <a:t>&amp;</a:t>
            </a:r>
            <a:r>
              <a:rPr lang="sk-SK" b="1" u="sng" dirty="0" smtClean="0"/>
              <a:t> </a:t>
            </a:r>
            <a:r>
              <a:rPr lang="en-US" b="1" u="sng" dirty="0" smtClean="0"/>
              <a:t>Cultural </a:t>
            </a:r>
            <a:r>
              <a:rPr lang="en-US" b="1" u="sng" dirty="0"/>
              <a:t>Cross Border </a:t>
            </a:r>
            <a:r>
              <a:rPr lang="en-US" b="1" u="sng" dirty="0" smtClean="0"/>
              <a:t>Trails</a:t>
            </a:r>
            <a:endParaRPr lang="sk-SK" b="1" u="sng" dirty="0" smtClean="0"/>
          </a:p>
          <a:p>
            <a:r>
              <a:rPr lang="sk-SK" dirty="0" smtClean="0"/>
              <a:t/>
            </a:r>
            <a:br>
              <a:rPr lang="sk-SK" dirty="0" smtClean="0"/>
            </a:br>
            <a:r>
              <a:rPr lang="de-DE" dirty="0"/>
              <a:t>Ökologische und nachhaltige grenzüberschreitende Mobilität</a:t>
            </a:r>
            <a:r>
              <a:rPr lang="de-DE" dirty="0" smtClean="0"/>
              <a:t>.</a:t>
            </a:r>
            <a:r>
              <a:rPr lang="sk-SK" dirty="0" smtClean="0"/>
              <a:t> </a:t>
            </a:r>
            <a:r>
              <a:rPr lang="de-DE" dirty="0" err="1" smtClean="0"/>
              <a:t>BesucherInnen</a:t>
            </a:r>
            <a:r>
              <a:rPr lang="de-DE" dirty="0" smtClean="0"/>
              <a:t> </a:t>
            </a:r>
            <a:r>
              <a:rPr lang="de-DE" dirty="0"/>
              <a:t>von beiden Seiten der Grenze sollen umweltfreundlich zu den </a:t>
            </a:r>
            <a:r>
              <a:rPr lang="de-DE" dirty="0" err="1"/>
              <a:t>Atrraktionen</a:t>
            </a:r>
            <a:r>
              <a:rPr lang="de-DE" dirty="0"/>
              <a:t> des Natur- und Kulturerbes gelangen. </a:t>
            </a:r>
            <a:endParaRPr lang="sk-SK" b="1" u="sng" dirty="0" smtClean="0"/>
          </a:p>
          <a:p>
            <a:endParaRPr lang="sk-SK" b="1" dirty="0"/>
          </a:p>
          <a:p>
            <a:endParaRPr lang="sk-SK" b="1" dirty="0" smtClean="0"/>
          </a:p>
          <a:p>
            <a:r>
              <a:rPr lang="en-US" b="1" dirty="0" smtClean="0"/>
              <a:t> </a:t>
            </a:r>
            <a:r>
              <a:rPr lang="sk-SK" b="1" dirty="0" smtClean="0"/>
              <a:t> </a:t>
            </a:r>
            <a:endParaRPr lang="sk-SK" b="1" dirty="0"/>
          </a:p>
        </p:txBody>
      </p:sp>
    </p:spTree>
    <p:extLst>
      <p:ext uri="{BB962C8B-B14F-4D97-AF65-F5344CB8AC3E}">
        <p14:creationId xmlns:p14="http://schemas.microsoft.com/office/powerpoint/2010/main" val="4243194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6" name="BlokTextu 5"/>
          <p:cNvSpPr txBox="1"/>
          <p:nvPr/>
        </p:nvSpPr>
        <p:spPr>
          <a:xfrm>
            <a:off x="715291" y="795445"/>
            <a:ext cx="5564318" cy="369332"/>
          </a:xfrm>
          <a:prstGeom prst="rect">
            <a:avLst/>
          </a:prstGeom>
          <a:noFill/>
        </p:spPr>
        <p:txBody>
          <a:bodyPr wrap="square" rtlCol="0">
            <a:spAutoFit/>
          </a:bodyPr>
          <a:lstStyle/>
          <a:p>
            <a:r>
              <a:rPr lang="sk-SK" b="1" dirty="0"/>
              <a:t>PROJEKTAKTIVITÄTEN UND ERGEBNISSE</a:t>
            </a:r>
          </a:p>
        </p:txBody>
      </p:sp>
      <p:sp>
        <p:nvSpPr>
          <p:cNvPr id="5" name="BlokTextu 4"/>
          <p:cNvSpPr txBox="1"/>
          <p:nvPr/>
        </p:nvSpPr>
        <p:spPr>
          <a:xfrm>
            <a:off x="715291" y="1654233"/>
            <a:ext cx="10714709" cy="3416320"/>
          </a:xfrm>
          <a:prstGeom prst="rect">
            <a:avLst/>
          </a:prstGeom>
          <a:noFill/>
        </p:spPr>
        <p:txBody>
          <a:bodyPr wrap="square" rtlCol="0">
            <a:spAutoFit/>
          </a:bodyPr>
          <a:lstStyle/>
          <a:p>
            <a:pPr marL="285750" indent="-285750">
              <a:buFontTx/>
              <a:buChar char="-"/>
            </a:pPr>
            <a:r>
              <a:rPr lang="sk-SK" dirty="0" err="1" smtClean="0"/>
              <a:t>Entdeckerkarte</a:t>
            </a:r>
            <a:r>
              <a:rPr lang="de-DE" dirty="0" smtClean="0"/>
              <a:t> </a:t>
            </a:r>
            <a:r>
              <a:rPr lang="sk-SK" dirty="0" smtClean="0"/>
              <a:t>(WTG)</a:t>
            </a:r>
          </a:p>
          <a:p>
            <a:pPr marL="285750" indent="-285750">
              <a:buFontTx/>
              <a:buChar char="-"/>
            </a:pPr>
            <a:r>
              <a:rPr lang="sk-SK" dirty="0" err="1" smtClean="0"/>
              <a:t>Info</a:t>
            </a:r>
            <a:r>
              <a:rPr lang="sk-SK" dirty="0" smtClean="0"/>
              <a:t> </a:t>
            </a:r>
            <a:r>
              <a:rPr lang="sk-SK" dirty="0" err="1" smtClean="0"/>
              <a:t>Magazin</a:t>
            </a:r>
            <a:r>
              <a:rPr lang="de-DE" dirty="0" smtClean="0"/>
              <a:t> </a:t>
            </a:r>
            <a:r>
              <a:rPr lang="sk-SK" dirty="0" smtClean="0"/>
              <a:t>(WTG)</a:t>
            </a:r>
          </a:p>
          <a:p>
            <a:pPr marL="285750" indent="-285750">
              <a:buFontTx/>
              <a:buChar char="-"/>
            </a:pPr>
            <a:r>
              <a:rPr lang="sk-SK" dirty="0" err="1" smtClean="0"/>
              <a:t>Abrisskarten</a:t>
            </a:r>
            <a:r>
              <a:rPr lang="sk-SK" dirty="0" smtClean="0"/>
              <a:t> Devín, Malacky, Stupava (BRT)</a:t>
            </a:r>
          </a:p>
          <a:p>
            <a:pPr marL="285750" indent="-285750">
              <a:buFontTx/>
              <a:buChar char="-"/>
            </a:pPr>
            <a:r>
              <a:rPr lang="sk-SK" dirty="0" err="1" smtClean="0"/>
              <a:t>Storymaps</a:t>
            </a:r>
            <a:r>
              <a:rPr lang="sk-SK" dirty="0" smtClean="0"/>
              <a:t>/On-line </a:t>
            </a:r>
            <a:r>
              <a:rPr lang="sk-SK" dirty="0" err="1" smtClean="0"/>
              <a:t>Planner</a:t>
            </a:r>
            <a:r>
              <a:rPr lang="sk-SK" dirty="0" smtClean="0"/>
              <a:t> </a:t>
            </a:r>
            <a:r>
              <a:rPr lang="sk-SK" dirty="0" err="1" smtClean="0"/>
              <a:t>Marchfeld</a:t>
            </a:r>
            <a:r>
              <a:rPr lang="sk-SK" dirty="0" smtClean="0"/>
              <a:t>-Dolné Záhorie (BRT)</a:t>
            </a:r>
          </a:p>
          <a:p>
            <a:pPr marL="285750" indent="-285750">
              <a:buFontTx/>
              <a:buChar char="-"/>
            </a:pPr>
            <a:r>
              <a:rPr lang="sk-SK" dirty="0" err="1" smtClean="0"/>
              <a:t>Papiertragtaschen</a:t>
            </a:r>
            <a:r>
              <a:rPr lang="sk-SK" dirty="0" smtClean="0"/>
              <a:t> </a:t>
            </a:r>
            <a:r>
              <a:rPr lang="sk-SK" dirty="0" err="1"/>
              <a:t>und</a:t>
            </a:r>
            <a:r>
              <a:rPr lang="sk-SK" dirty="0"/>
              <a:t> </a:t>
            </a:r>
            <a:r>
              <a:rPr lang="sk-SK" dirty="0" err="1" smtClean="0"/>
              <a:t>Prospektständer</a:t>
            </a:r>
            <a:r>
              <a:rPr lang="de-DE" dirty="0" smtClean="0"/>
              <a:t> </a:t>
            </a:r>
            <a:r>
              <a:rPr lang="sk-SK" dirty="0" smtClean="0"/>
              <a:t>(</a:t>
            </a:r>
            <a:r>
              <a:rPr lang="sk-SK" dirty="0"/>
              <a:t>WTG</a:t>
            </a:r>
            <a:r>
              <a:rPr lang="sk-SK" dirty="0" smtClean="0"/>
              <a:t>)</a:t>
            </a:r>
          </a:p>
          <a:p>
            <a:pPr marL="285750" indent="-285750">
              <a:buFontTx/>
              <a:buChar char="-"/>
            </a:pPr>
            <a:r>
              <a:rPr lang="sk-SK" dirty="0" err="1" smtClean="0"/>
              <a:t>Logistik</a:t>
            </a:r>
            <a:r>
              <a:rPr lang="de-DE" dirty="0" smtClean="0"/>
              <a:t>, </a:t>
            </a:r>
            <a:r>
              <a:rPr lang="de-DE" dirty="0"/>
              <a:t>Strategien für E-Mobilität und zukünftige </a:t>
            </a:r>
            <a:r>
              <a:rPr lang="de-DE" dirty="0" smtClean="0"/>
              <a:t>Kooperationen</a:t>
            </a:r>
            <a:endParaRPr lang="sk-SK" dirty="0" smtClean="0"/>
          </a:p>
          <a:p>
            <a:pPr marL="285750" indent="-285750">
              <a:buFontTx/>
              <a:buChar char="-"/>
            </a:pPr>
            <a:r>
              <a:rPr lang="sk-SK" dirty="0" err="1" smtClean="0"/>
              <a:t>Museumtage</a:t>
            </a:r>
            <a:r>
              <a:rPr lang="sk-SK" dirty="0" smtClean="0"/>
              <a:t> – </a:t>
            </a:r>
            <a:r>
              <a:rPr lang="sk-SK" dirty="0" err="1" smtClean="0"/>
              <a:t>Veranstalltung</a:t>
            </a:r>
            <a:r>
              <a:rPr lang="sk-SK" dirty="0" smtClean="0"/>
              <a:t> (MAS DZ)</a:t>
            </a:r>
          </a:p>
          <a:p>
            <a:pPr marL="285750" indent="-285750">
              <a:buFontTx/>
              <a:buChar char="-"/>
            </a:pPr>
            <a:r>
              <a:rPr lang="de-DE" dirty="0" err="1" smtClean="0"/>
              <a:t>Fe</a:t>
            </a:r>
            <a:r>
              <a:rPr lang="sk-SK" dirty="0" err="1" smtClean="0"/>
              <a:t>st</a:t>
            </a:r>
            <a:r>
              <a:rPr lang="de-DE" dirty="0" smtClean="0"/>
              <a:t> </a:t>
            </a:r>
            <a:r>
              <a:rPr lang="de-DE" dirty="0"/>
              <a:t>zum Tag der </a:t>
            </a:r>
            <a:r>
              <a:rPr lang="de-DE" dirty="0" smtClean="0"/>
              <a:t>Natur</a:t>
            </a:r>
            <a:r>
              <a:rPr lang="sk-SK" dirty="0" smtClean="0"/>
              <a:t> – </a:t>
            </a:r>
            <a:r>
              <a:rPr lang="sk-SK" dirty="0" err="1" smtClean="0"/>
              <a:t>Veranstalltung</a:t>
            </a:r>
            <a:r>
              <a:rPr lang="sk-SK" dirty="0" smtClean="0"/>
              <a:t> (MAS DZ)</a:t>
            </a:r>
          </a:p>
          <a:p>
            <a:pPr marL="285750" indent="-285750">
              <a:buFontTx/>
              <a:buChar char="-"/>
            </a:pPr>
            <a:r>
              <a:rPr lang="de-DE" dirty="0"/>
              <a:t>Broschüre zum Tag der </a:t>
            </a:r>
            <a:r>
              <a:rPr lang="de-DE" dirty="0" smtClean="0"/>
              <a:t>Natur </a:t>
            </a:r>
            <a:r>
              <a:rPr lang="sk-SK" dirty="0" smtClean="0"/>
              <a:t>(MAS DZ)</a:t>
            </a:r>
          </a:p>
          <a:p>
            <a:pPr marL="285750" indent="-285750">
              <a:buFontTx/>
              <a:buChar char="-"/>
            </a:pPr>
            <a:r>
              <a:rPr lang="de-DE" dirty="0"/>
              <a:t>Markierung des </a:t>
            </a:r>
            <a:r>
              <a:rPr lang="de-DE" dirty="0" smtClean="0"/>
              <a:t>Touristischen </a:t>
            </a:r>
            <a:r>
              <a:rPr lang="sk-SK" dirty="0" err="1" smtClean="0"/>
              <a:t>Gebiet</a:t>
            </a:r>
            <a:r>
              <a:rPr lang="de-DE" dirty="0" smtClean="0"/>
              <a:t> </a:t>
            </a:r>
            <a:r>
              <a:rPr lang="de-DE" dirty="0"/>
              <a:t>und des neuen </a:t>
            </a:r>
            <a:r>
              <a:rPr lang="sk-SK" dirty="0" err="1" smtClean="0"/>
              <a:t>Fahradbr</a:t>
            </a:r>
            <a:r>
              <a:rPr lang="de-DE" dirty="0" smtClean="0"/>
              <a:t>ü</a:t>
            </a:r>
            <a:r>
              <a:rPr lang="sk-SK" dirty="0" err="1" smtClean="0"/>
              <a:t>cke</a:t>
            </a:r>
            <a:r>
              <a:rPr lang="de-DE" dirty="0" smtClean="0"/>
              <a:t> </a:t>
            </a:r>
            <a:r>
              <a:rPr lang="sk-SK" dirty="0" smtClean="0"/>
              <a:t>(WTG)</a:t>
            </a:r>
          </a:p>
          <a:p>
            <a:pPr marL="285750" indent="-285750">
              <a:buFontTx/>
              <a:buChar char="-"/>
            </a:pPr>
            <a:r>
              <a:rPr lang="sk-SK" dirty="0" smtClean="0"/>
              <a:t>10 </a:t>
            </a:r>
            <a:r>
              <a:rPr lang="de-DE" dirty="0" err="1" smtClean="0"/>
              <a:t>Stk</a:t>
            </a:r>
            <a:r>
              <a:rPr lang="de-DE" dirty="0" smtClean="0"/>
              <a:t>.</a:t>
            </a:r>
            <a:r>
              <a:rPr lang="sk-SK" dirty="0" smtClean="0"/>
              <a:t> </a:t>
            </a:r>
            <a:r>
              <a:rPr lang="sk-SK" dirty="0"/>
              <a:t>E-</a:t>
            </a:r>
            <a:r>
              <a:rPr lang="sk-SK" dirty="0" err="1"/>
              <a:t>Ladestationen</a:t>
            </a:r>
            <a:r>
              <a:rPr lang="sk-SK" dirty="0"/>
              <a:t> </a:t>
            </a:r>
            <a:r>
              <a:rPr lang="sk-SK" dirty="0" err="1"/>
              <a:t>für</a:t>
            </a:r>
            <a:r>
              <a:rPr lang="sk-SK" dirty="0"/>
              <a:t> </a:t>
            </a:r>
            <a:r>
              <a:rPr lang="sk-SK" dirty="0" err="1"/>
              <a:t>Fahrräder</a:t>
            </a:r>
            <a:r>
              <a:rPr lang="sk-SK" dirty="0"/>
              <a:t> (</a:t>
            </a:r>
            <a:r>
              <a:rPr lang="sk-SK" dirty="0" smtClean="0"/>
              <a:t>BRT)</a:t>
            </a:r>
            <a:endParaRPr lang="sk-SK" dirty="0"/>
          </a:p>
          <a:p>
            <a:pPr marL="285750" indent="-285750">
              <a:buFontTx/>
              <a:buChar char="-"/>
            </a:pPr>
            <a:r>
              <a:rPr lang="sk-SK" dirty="0" err="1"/>
              <a:t>Natural</a:t>
            </a:r>
            <a:r>
              <a:rPr lang="sk-SK" dirty="0"/>
              <a:t> &amp; </a:t>
            </a:r>
            <a:r>
              <a:rPr lang="sk-SK" dirty="0" err="1"/>
              <a:t>Cultural</a:t>
            </a:r>
            <a:r>
              <a:rPr lang="sk-SK" dirty="0"/>
              <a:t> </a:t>
            </a:r>
            <a:r>
              <a:rPr lang="sk-SK" dirty="0" err="1"/>
              <a:t>Cross</a:t>
            </a:r>
            <a:r>
              <a:rPr lang="sk-SK" dirty="0"/>
              <a:t> </a:t>
            </a:r>
            <a:r>
              <a:rPr lang="sk-SK" dirty="0" err="1"/>
              <a:t>Border</a:t>
            </a:r>
            <a:r>
              <a:rPr lang="sk-SK" dirty="0"/>
              <a:t> </a:t>
            </a:r>
            <a:r>
              <a:rPr lang="sk-SK" dirty="0" err="1" smtClean="0"/>
              <a:t>Trails</a:t>
            </a:r>
            <a:r>
              <a:rPr lang="de-DE" dirty="0" smtClean="0"/>
              <a:t> - </a:t>
            </a:r>
            <a:r>
              <a:rPr lang="sk-SK" dirty="0" err="1" smtClean="0"/>
              <a:t>nachhaltige</a:t>
            </a:r>
            <a:r>
              <a:rPr lang="sk-SK" dirty="0" smtClean="0"/>
              <a:t> </a:t>
            </a:r>
            <a:r>
              <a:rPr lang="sk-SK" dirty="0" err="1"/>
              <a:t>grenzüberschreitende</a:t>
            </a:r>
            <a:r>
              <a:rPr lang="sk-SK" dirty="0"/>
              <a:t> </a:t>
            </a:r>
            <a:r>
              <a:rPr lang="sk-SK" dirty="0" err="1" smtClean="0"/>
              <a:t>Mobilität</a:t>
            </a:r>
            <a:r>
              <a:rPr lang="sk-SK" dirty="0" smtClean="0"/>
              <a:t> (BRT)</a:t>
            </a:r>
            <a:endParaRPr lang="sk-SK" dirty="0"/>
          </a:p>
        </p:txBody>
      </p:sp>
    </p:spTree>
    <p:extLst>
      <p:ext uri="{BB962C8B-B14F-4D97-AF65-F5344CB8AC3E}">
        <p14:creationId xmlns:p14="http://schemas.microsoft.com/office/powerpoint/2010/main" val="39950845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6" name="BlokTextu 5"/>
          <p:cNvSpPr txBox="1"/>
          <p:nvPr/>
        </p:nvSpPr>
        <p:spPr>
          <a:xfrm>
            <a:off x="740229" y="803757"/>
            <a:ext cx="5564318" cy="369332"/>
          </a:xfrm>
          <a:prstGeom prst="rect">
            <a:avLst/>
          </a:prstGeom>
          <a:noFill/>
        </p:spPr>
        <p:txBody>
          <a:bodyPr wrap="square" rtlCol="0">
            <a:spAutoFit/>
          </a:bodyPr>
          <a:lstStyle/>
          <a:p>
            <a:r>
              <a:rPr lang="sk-SK" b="1" dirty="0"/>
              <a:t>PROJEKTKOMMUNIKATION</a:t>
            </a:r>
          </a:p>
        </p:txBody>
      </p:sp>
      <p:sp>
        <p:nvSpPr>
          <p:cNvPr id="4" name="BlokTextu 3"/>
          <p:cNvSpPr txBox="1"/>
          <p:nvPr/>
        </p:nvSpPr>
        <p:spPr>
          <a:xfrm>
            <a:off x="889462" y="1662545"/>
            <a:ext cx="10540538" cy="2862322"/>
          </a:xfrm>
          <a:prstGeom prst="rect">
            <a:avLst/>
          </a:prstGeom>
          <a:noFill/>
        </p:spPr>
        <p:txBody>
          <a:bodyPr wrap="square" rtlCol="0">
            <a:spAutoFit/>
          </a:bodyPr>
          <a:lstStyle/>
          <a:p>
            <a:pPr marL="285750" indent="-285750">
              <a:buFontTx/>
              <a:buChar char="-"/>
            </a:pPr>
            <a:r>
              <a:rPr lang="sk-SK" dirty="0" err="1"/>
              <a:t>Zweisprachige</a:t>
            </a:r>
            <a:r>
              <a:rPr lang="sk-SK" dirty="0"/>
              <a:t> </a:t>
            </a:r>
            <a:r>
              <a:rPr lang="sk-SK" dirty="0" smtClean="0"/>
              <a:t>PPT-</a:t>
            </a:r>
            <a:r>
              <a:rPr lang="sk-SK" dirty="0" err="1" smtClean="0"/>
              <a:t>Präsentation</a:t>
            </a:r>
            <a:r>
              <a:rPr lang="de-DE" dirty="0" smtClean="0"/>
              <a:t> </a:t>
            </a:r>
            <a:r>
              <a:rPr lang="sk-SK" dirty="0" smtClean="0"/>
              <a:t>(</a:t>
            </a:r>
            <a:r>
              <a:rPr lang="sk-SK" dirty="0"/>
              <a:t>BRT</a:t>
            </a:r>
            <a:r>
              <a:rPr lang="sk-SK" dirty="0" smtClean="0"/>
              <a:t>)</a:t>
            </a:r>
          </a:p>
          <a:p>
            <a:pPr marL="285750" indent="-285750">
              <a:buFontTx/>
              <a:buChar char="-"/>
            </a:pPr>
            <a:r>
              <a:rPr lang="sk-SK" dirty="0"/>
              <a:t>KICK-OFF </a:t>
            </a:r>
            <a:r>
              <a:rPr lang="sk-SK" dirty="0" err="1" smtClean="0"/>
              <a:t>Einführungsveranstaltung</a:t>
            </a:r>
            <a:r>
              <a:rPr lang="de-DE" dirty="0" smtClean="0"/>
              <a:t> </a:t>
            </a:r>
            <a:r>
              <a:rPr lang="sk-SK" dirty="0" smtClean="0"/>
              <a:t>(</a:t>
            </a:r>
            <a:r>
              <a:rPr lang="sk-SK" dirty="0"/>
              <a:t>WTG</a:t>
            </a:r>
            <a:r>
              <a:rPr lang="sk-SK" dirty="0" smtClean="0"/>
              <a:t>)</a:t>
            </a:r>
          </a:p>
          <a:p>
            <a:pPr marL="285750" indent="-285750">
              <a:buFontTx/>
              <a:buChar char="-"/>
            </a:pPr>
            <a:r>
              <a:rPr lang="sk-SK" dirty="0" err="1" smtClean="0"/>
              <a:t>Abschlusskonferenz</a:t>
            </a:r>
            <a:r>
              <a:rPr lang="de-DE" dirty="0" smtClean="0"/>
              <a:t> </a:t>
            </a:r>
            <a:r>
              <a:rPr lang="sk-SK" dirty="0" smtClean="0"/>
              <a:t>(</a:t>
            </a:r>
            <a:r>
              <a:rPr lang="sk-SK" dirty="0"/>
              <a:t>BRT</a:t>
            </a:r>
            <a:r>
              <a:rPr lang="sk-SK" dirty="0" smtClean="0"/>
              <a:t>)</a:t>
            </a:r>
          </a:p>
          <a:p>
            <a:pPr marL="285750" indent="-285750">
              <a:buFontTx/>
              <a:buChar char="-"/>
            </a:pPr>
            <a:r>
              <a:rPr lang="sk-SK" dirty="0" smtClean="0"/>
              <a:t>1 TV-</a:t>
            </a:r>
            <a:r>
              <a:rPr lang="sk-SK" dirty="0" err="1" smtClean="0"/>
              <a:t>Beitrag</a:t>
            </a:r>
            <a:endParaRPr lang="de-DE" dirty="0" smtClean="0"/>
          </a:p>
          <a:p>
            <a:pPr marL="285750" indent="-285750">
              <a:buFontTx/>
              <a:buChar char="-"/>
            </a:pPr>
            <a:r>
              <a:rPr lang="sk-SK" dirty="0" smtClean="0"/>
              <a:t>13 </a:t>
            </a:r>
            <a:r>
              <a:rPr lang="de-DE" dirty="0" smtClean="0"/>
              <a:t>Videos</a:t>
            </a:r>
            <a:r>
              <a:rPr lang="sk-SK" dirty="0" smtClean="0"/>
              <a:t> (WTG+MAS DZ)</a:t>
            </a:r>
          </a:p>
          <a:p>
            <a:pPr marL="285750" indent="-285750">
              <a:buFontTx/>
              <a:buChar char="-"/>
            </a:pPr>
            <a:r>
              <a:rPr lang="sk-SK" dirty="0" smtClean="0"/>
              <a:t>400 </a:t>
            </a:r>
            <a:r>
              <a:rPr lang="de-DE" dirty="0" err="1" smtClean="0"/>
              <a:t>Photos</a:t>
            </a:r>
            <a:r>
              <a:rPr lang="sk-SK" dirty="0" smtClean="0"/>
              <a:t> (WTG+BRT)</a:t>
            </a:r>
          </a:p>
          <a:p>
            <a:pPr marL="285750" indent="-285750">
              <a:buFontTx/>
              <a:buChar char="-"/>
            </a:pPr>
            <a:r>
              <a:rPr lang="sk-SK" dirty="0" smtClean="0"/>
              <a:t>On-line </a:t>
            </a:r>
            <a:r>
              <a:rPr lang="de-DE" dirty="0" err="1" smtClean="0"/>
              <a:t>Campagne</a:t>
            </a:r>
            <a:r>
              <a:rPr lang="sk-SK" dirty="0" smtClean="0"/>
              <a:t> (BRT)</a:t>
            </a:r>
          </a:p>
          <a:p>
            <a:pPr marL="285750" indent="-285750">
              <a:buFontTx/>
              <a:buChar char="-"/>
            </a:pPr>
            <a:r>
              <a:rPr lang="sk-SK" dirty="0" smtClean="0"/>
              <a:t>Web: www.marchfeld.weinviertel.at (WTG)</a:t>
            </a:r>
          </a:p>
          <a:p>
            <a:pPr marL="285750" indent="-285750">
              <a:buFontTx/>
              <a:buChar char="-"/>
            </a:pPr>
            <a:r>
              <a:rPr lang="sk-SK" dirty="0" smtClean="0"/>
              <a:t>P</a:t>
            </a:r>
            <a:r>
              <a:rPr lang="de-DE" dirty="0" err="1" smtClean="0"/>
              <a:t>flichtp</a:t>
            </a:r>
            <a:r>
              <a:rPr lang="sk-SK" dirty="0" err="1" smtClean="0"/>
              <a:t>ublicit</a:t>
            </a:r>
            <a:r>
              <a:rPr lang="de-DE" dirty="0" err="1" smtClean="0"/>
              <a:t>ät</a:t>
            </a:r>
            <a:endParaRPr lang="sk-SK" dirty="0" smtClean="0"/>
          </a:p>
          <a:p>
            <a:pPr marL="285750" indent="-285750">
              <a:buFontTx/>
              <a:buChar char="-"/>
            </a:pPr>
            <a:r>
              <a:rPr lang="sk-SK" dirty="0" err="1"/>
              <a:t>Vernetzung</a:t>
            </a:r>
            <a:endParaRPr lang="sk-SK" dirty="0"/>
          </a:p>
        </p:txBody>
      </p:sp>
    </p:spTree>
    <p:extLst>
      <p:ext uri="{BB962C8B-B14F-4D97-AF65-F5344CB8AC3E}">
        <p14:creationId xmlns:p14="http://schemas.microsoft.com/office/powerpoint/2010/main" val="2986338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6" name="BlokTextu 5"/>
          <p:cNvSpPr txBox="1"/>
          <p:nvPr/>
        </p:nvSpPr>
        <p:spPr>
          <a:xfrm>
            <a:off x="740229" y="803757"/>
            <a:ext cx="5564318" cy="369332"/>
          </a:xfrm>
          <a:prstGeom prst="rect">
            <a:avLst/>
          </a:prstGeom>
          <a:noFill/>
        </p:spPr>
        <p:txBody>
          <a:bodyPr wrap="square" rtlCol="0">
            <a:spAutoFit/>
          </a:bodyPr>
          <a:lstStyle/>
          <a:p>
            <a:r>
              <a:rPr lang="sk-SK" b="1" dirty="0"/>
              <a:t>INNOVATION</a:t>
            </a:r>
          </a:p>
        </p:txBody>
      </p:sp>
      <p:sp>
        <p:nvSpPr>
          <p:cNvPr id="3" name="BlokTextu 2"/>
          <p:cNvSpPr txBox="1"/>
          <p:nvPr/>
        </p:nvSpPr>
        <p:spPr>
          <a:xfrm>
            <a:off x="740229" y="1396538"/>
            <a:ext cx="10714709" cy="923330"/>
          </a:xfrm>
          <a:prstGeom prst="rect">
            <a:avLst/>
          </a:prstGeom>
          <a:noFill/>
        </p:spPr>
        <p:txBody>
          <a:bodyPr wrap="square" rtlCol="0">
            <a:spAutoFit/>
          </a:bodyPr>
          <a:lstStyle/>
          <a:p>
            <a:endParaRPr lang="sk-SK" b="1" dirty="0"/>
          </a:p>
          <a:p>
            <a:endParaRPr lang="sk-SK" b="1" dirty="0" smtClean="0"/>
          </a:p>
          <a:p>
            <a:r>
              <a:rPr lang="en-US" b="1" dirty="0" smtClean="0"/>
              <a:t> </a:t>
            </a:r>
            <a:r>
              <a:rPr lang="sk-SK" b="1" dirty="0" smtClean="0"/>
              <a:t> </a:t>
            </a:r>
            <a:endParaRPr lang="sk-SK" b="1" dirty="0"/>
          </a:p>
        </p:txBody>
      </p:sp>
      <p:sp>
        <p:nvSpPr>
          <p:cNvPr id="4" name="BlokTextu 3"/>
          <p:cNvSpPr txBox="1"/>
          <p:nvPr/>
        </p:nvSpPr>
        <p:spPr>
          <a:xfrm>
            <a:off x="740229" y="1303041"/>
            <a:ext cx="10332720" cy="6186309"/>
          </a:xfrm>
          <a:prstGeom prst="rect">
            <a:avLst/>
          </a:prstGeom>
          <a:noFill/>
        </p:spPr>
        <p:txBody>
          <a:bodyPr wrap="square" rtlCol="0">
            <a:spAutoFit/>
          </a:bodyPr>
          <a:lstStyle/>
          <a:p>
            <a:r>
              <a:rPr lang="sk-SK" b="1" u="sng" dirty="0" err="1" smtClean="0"/>
              <a:t>Storymap</a:t>
            </a:r>
            <a:endParaRPr lang="sk-SK" dirty="0" smtClean="0"/>
          </a:p>
          <a:p>
            <a:pPr algn="just"/>
            <a:r>
              <a:rPr lang="de-DE" dirty="0"/>
              <a:t>Die </a:t>
            </a:r>
            <a:r>
              <a:rPr lang="de-DE" dirty="0" err="1"/>
              <a:t>Storymap</a:t>
            </a:r>
            <a:r>
              <a:rPr lang="de-DE" dirty="0"/>
              <a:t> APP wurde im Rahmen der Aktivitäten von BRT entwickelt, um die verschiedenen thematischen Wege auf einer gemeinsamen Plattform zu vereinen um für die Benutzer übersichtlicher zu sein und ein umfassendes Angebot des Gebiets bereitzustellen. - </a:t>
            </a:r>
            <a:r>
              <a:rPr lang="de-DE" dirty="0" err="1"/>
              <a:t>Storymap</a:t>
            </a:r>
            <a:r>
              <a:rPr lang="de-DE" dirty="0"/>
              <a:t> APP ist im Online-Raum für Interessenten an der Domain mapa.bratislavaregion.travel zugänglich. Hat die Funktionen eines modernen Online-Marketing-Tools zur Steigerung der Motivation des Besuchs, der Aktivitätsplanung, des Guides und des Navigators während Ihres Aufenthalts in der Destination. Für das </a:t>
            </a:r>
            <a:r>
              <a:rPr lang="de-DE" dirty="0" err="1"/>
              <a:t>Bordex</a:t>
            </a:r>
            <a:r>
              <a:rPr lang="de-DE" dirty="0"/>
              <a:t>-Projekt wird im Rahmen dieses Antrags eine neue Themenroute Marchfeld-</a:t>
            </a:r>
            <a:r>
              <a:rPr lang="de-DE" dirty="0" err="1"/>
              <a:t>Dolné</a:t>
            </a:r>
            <a:r>
              <a:rPr lang="de-DE" dirty="0"/>
              <a:t> </a:t>
            </a:r>
            <a:r>
              <a:rPr lang="de-DE" dirty="0" err="1"/>
              <a:t>Záhorie</a:t>
            </a:r>
            <a:r>
              <a:rPr lang="de-DE" dirty="0"/>
              <a:t> erstellt</a:t>
            </a:r>
            <a:r>
              <a:rPr lang="de-DE" dirty="0" smtClean="0"/>
              <a:t>.</a:t>
            </a:r>
          </a:p>
          <a:p>
            <a:pPr algn="just"/>
            <a:endParaRPr lang="sk-SK" b="1" u="sng" dirty="0" smtClean="0"/>
          </a:p>
          <a:p>
            <a:r>
              <a:rPr lang="sk-SK" b="1" u="sng" dirty="0" err="1"/>
              <a:t>Nachhaltiger</a:t>
            </a:r>
            <a:r>
              <a:rPr lang="sk-SK" b="1" u="sng" dirty="0"/>
              <a:t> </a:t>
            </a:r>
            <a:r>
              <a:rPr lang="sk-SK" b="1" u="sng" dirty="0" err="1"/>
              <a:t>und</a:t>
            </a:r>
            <a:r>
              <a:rPr lang="sk-SK" b="1" u="sng" dirty="0"/>
              <a:t> </a:t>
            </a:r>
            <a:r>
              <a:rPr lang="sk-SK" b="1" u="sng" dirty="0" err="1"/>
              <a:t>ökologischer</a:t>
            </a:r>
            <a:r>
              <a:rPr lang="sk-SK" b="1" u="sng" dirty="0"/>
              <a:t> </a:t>
            </a:r>
            <a:r>
              <a:rPr lang="de-DE" b="1" u="sng" dirty="0" smtClean="0"/>
              <a:t>Verkehr</a:t>
            </a:r>
          </a:p>
          <a:p>
            <a:pPr algn="just"/>
            <a:r>
              <a:rPr lang="de-DE" dirty="0">
                <a:latin typeface="Calibri" panose="020F0502020204030204" pitchFamily="34" charset="0"/>
                <a:ea typeface="Calibri" panose="020F0502020204030204" pitchFamily="34" charset="0"/>
                <a:cs typeface="Times New Roman" panose="02020603050405020304" pitchFamily="18" charset="0"/>
              </a:rPr>
              <a:t>Im Mittelpunkt dieser Tätigkeit steht die Erbringung von Verkehrsleistungen zu ausgewählten touristischen Zielen innerhalb des Projektgebiets, um den Besuchern Ausflugsziele durch solche Verkehrsverbindungen zugänglich zu machen, welche werden den Austausch von Individualverkehr gegen nachhaltigen Verkehr ermöglichen. Ziel ist negative Auswirkungen auf die Umwelt, aber auch auf die Lebensqualität der Bevölkerung zu mindern, indem der individuelle Autoverkehr reduziert wird. Eine weitere Aktivität ist die Popularisierung der Radmobilität in der Region und die Bereitstellung von E-Bike Ladestationen</a:t>
            </a:r>
            <a:r>
              <a:rPr lang="de-DE" dirty="0" smtClean="0">
                <a:latin typeface="Calibri" panose="020F0502020204030204" pitchFamily="34" charset="0"/>
                <a:ea typeface="Calibri" panose="020F0502020204030204" pitchFamily="34" charset="0"/>
                <a:cs typeface="Times New Roman" panose="02020603050405020304" pitchFamily="18" charset="0"/>
              </a:rPr>
              <a:t>.</a:t>
            </a:r>
            <a:endParaRPr lang="sk-SK" dirty="0">
              <a:latin typeface="Calibri" panose="020F0502020204030204" pitchFamily="34" charset="0"/>
              <a:ea typeface="Calibri" panose="020F0502020204030204" pitchFamily="34" charset="0"/>
              <a:cs typeface="Times New Roman" panose="02020603050405020304" pitchFamily="18" charset="0"/>
            </a:endParaRPr>
          </a:p>
          <a:p>
            <a:endParaRPr lang="sk-SK" b="1" u="sng" dirty="0"/>
          </a:p>
          <a:p>
            <a:endParaRPr lang="sk-SK" b="1" u="sng" dirty="0" smtClean="0"/>
          </a:p>
          <a:p>
            <a:endParaRPr lang="sk-SK" b="1" u="sng" dirty="0"/>
          </a:p>
          <a:p>
            <a:endParaRPr lang="sk-SK" b="1" u="sng" dirty="0" smtClean="0"/>
          </a:p>
          <a:p>
            <a:endParaRPr lang="sk-SK" b="1" u="sng" dirty="0"/>
          </a:p>
          <a:p>
            <a:endParaRPr lang="sk-SK" b="1" u="sng" dirty="0"/>
          </a:p>
        </p:txBody>
      </p:sp>
    </p:spTree>
    <p:extLst>
      <p:ext uri="{BB962C8B-B14F-4D97-AF65-F5344CB8AC3E}">
        <p14:creationId xmlns:p14="http://schemas.microsoft.com/office/powerpoint/2010/main" val="917526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6" name="BlokTextu 5"/>
          <p:cNvSpPr txBox="1"/>
          <p:nvPr/>
        </p:nvSpPr>
        <p:spPr>
          <a:xfrm>
            <a:off x="648789" y="803757"/>
            <a:ext cx="5564318" cy="369332"/>
          </a:xfrm>
          <a:prstGeom prst="rect">
            <a:avLst/>
          </a:prstGeom>
          <a:noFill/>
        </p:spPr>
        <p:txBody>
          <a:bodyPr wrap="square" rtlCol="0">
            <a:spAutoFit/>
          </a:bodyPr>
          <a:lstStyle/>
          <a:p>
            <a:r>
              <a:rPr lang="de-DE" b="1" dirty="0" smtClean="0"/>
              <a:t>BEITRAG </a:t>
            </a:r>
            <a:r>
              <a:rPr lang="de-DE" b="1" dirty="0"/>
              <a:t>UND ZIELE DES PROJEKTS</a:t>
            </a:r>
            <a:endParaRPr lang="sk-SK" b="1" dirty="0"/>
          </a:p>
        </p:txBody>
      </p:sp>
      <p:sp>
        <p:nvSpPr>
          <p:cNvPr id="3" name="BlokTextu 2"/>
          <p:cNvSpPr txBox="1"/>
          <p:nvPr/>
        </p:nvSpPr>
        <p:spPr>
          <a:xfrm>
            <a:off x="582287" y="1442455"/>
            <a:ext cx="10714709" cy="4801314"/>
          </a:xfrm>
          <a:prstGeom prst="rect">
            <a:avLst/>
          </a:prstGeom>
          <a:noFill/>
        </p:spPr>
        <p:txBody>
          <a:bodyPr wrap="square" rtlCol="0">
            <a:spAutoFit/>
          </a:bodyPr>
          <a:lstStyle/>
          <a:p>
            <a:pPr algn="just"/>
            <a:r>
              <a:rPr lang="de-DE" dirty="0"/>
              <a:t>Die in der Laufzeit des gegenständlichen Projekts veranstaltete Niederösterreichische </a:t>
            </a:r>
            <a:r>
              <a:rPr lang="de-DE" dirty="0" smtClean="0"/>
              <a:t>Landesausstellung </a:t>
            </a:r>
            <a:r>
              <a:rPr lang="de-DE" dirty="0"/>
              <a:t>2022 </a:t>
            </a:r>
            <a:r>
              <a:rPr lang="de-DE" dirty="0" smtClean="0"/>
              <a:t/>
            </a:r>
            <a:br>
              <a:rPr lang="de-DE" dirty="0" smtClean="0"/>
            </a:br>
            <a:r>
              <a:rPr lang="de-DE" dirty="0" smtClean="0"/>
              <a:t>in </a:t>
            </a:r>
            <a:r>
              <a:rPr lang="de-DE" dirty="0" err="1"/>
              <a:t>Marchegg</a:t>
            </a:r>
            <a:r>
              <a:rPr lang="de-DE" dirty="0"/>
              <a:t> wird ein wichtiger Impulsgeber/Motor für die </a:t>
            </a:r>
            <a:r>
              <a:rPr lang="de-DE" dirty="0" smtClean="0"/>
              <a:t>Zusammenarbeit/Zusammenführung </a:t>
            </a:r>
            <a:r>
              <a:rPr lang="de-DE" dirty="0"/>
              <a:t>der Regionen Marchfeld / Weinviertel sowie </a:t>
            </a:r>
            <a:r>
              <a:rPr lang="de-DE" dirty="0" err="1"/>
              <a:t>Záhorie</a:t>
            </a:r>
            <a:r>
              <a:rPr lang="de-DE" dirty="0"/>
              <a:t> /Bratislava sein. Ziel des Projekts ist mehrere Ziele zu erreichen, die zu einer stärkeren Bekanntheit der Region mit Marketing und Werbung, zur Entwicklung des touristischen Angebots, zur Erhöhung der Übernachtungszahlen und zur Erhöhung der Zahl der täglichen Besucher führen. Mehrere Aktivitäten im Projekt sind als Pilotprojekte geplant und werden nach Projektende als eigenständige Aktivitäten weitergeführt</a:t>
            </a:r>
            <a:r>
              <a:rPr lang="de-DE" dirty="0" smtClean="0"/>
              <a:t>:</a:t>
            </a:r>
          </a:p>
          <a:p>
            <a:endParaRPr lang="sk-SK" dirty="0"/>
          </a:p>
          <a:p>
            <a:pPr marL="285750" indent="-285750">
              <a:buFontTx/>
              <a:buChar char="-"/>
            </a:pPr>
            <a:r>
              <a:rPr lang="de-DE" dirty="0" err="1"/>
              <a:t>D</a:t>
            </a:r>
            <a:r>
              <a:rPr lang="sk-SK" dirty="0" err="1" smtClean="0"/>
              <a:t>ie</a:t>
            </a:r>
            <a:r>
              <a:rPr lang="sk-SK" dirty="0" smtClean="0"/>
              <a:t> </a:t>
            </a:r>
            <a:r>
              <a:rPr lang="sk-SK" dirty="0" err="1"/>
              <a:t>grenzüberschreitende</a:t>
            </a:r>
            <a:r>
              <a:rPr lang="sk-SK" dirty="0"/>
              <a:t> </a:t>
            </a:r>
            <a:r>
              <a:rPr lang="sk-SK" dirty="0" err="1" smtClean="0"/>
              <a:t>Entdeckung</a:t>
            </a:r>
            <a:endParaRPr lang="de-DE" dirty="0" smtClean="0"/>
          </a:p>
          <a:p>
            <a:pPr marL="285750" indent="-285750">
              <a:buFontTx/>
              <a:buChar char="-"/>
            </a:pPr>
            <a:r>
              <a:rPr lang="de-DE" dirty="0"/>
              <a:t>Aufbau einer strategischen Partnerschaft von Regionen entlang der slowakisch-österreichischen </a:t>
            </a:r>
            <a:r>
              <a:rPr lang="de-DE" dirty="0" smtClean="0"/>
              <a:t>Grenze</a:t>
            </a:r>
          </a:p>
          <a:p>
            <a:pPr marL="285750" indent="-285750">
              <a:buFontTx/>
              <a:buChar char="-"/>
            </a:pPr>
            <a:r>
              <a:rPr lang="de-DE" dirty="0"/>
              <a:t>D</a:t>
            </a:r>
            <a:r>
              <a:rPr lang="de-DE" dirty="0" smtClean="0"/>
              <a:t>ie </a:t>
            </a:r>
            <a:r>
              <a:rPr lang="de-DE" dirty="0"/>
              <a:t>Kooperation durch grenzüberschreitende Veranstaltungen zum Kultur- und Naturerbe </a:t>
            </a:r>
            <a:r>
              <a:rPr lang="de-DE" dirty="0" smtClean="0"/>
              <a:t>mit </a:t>
            </a:r>
            <a:r>
              <a:rPr lang="de-DE" dirty="0"/>
              <a:t>Leben zu erfüllen </a:t>
            </a:r>
            <a:endParaRPr lang="sk-SK" dirty="0" smtClean="0"/>
          </a:p>
          <a:p>
            <a:pPr marL="285750" indent="-285750">
              <a:buFontTx/>
              <a:buChar char="-"/>
            </a:pPr>
            <a:r>
              <a:rPr lang="de-DE" dirty="0"/>
              <a:t>D</a:t>
            </a:r>
            <a:r>
              <a:rPr lang="de-DE" dirty="0" smtClean="0"/>
              <a:t>ie </a:t>
            </a:r>
            <a:r>
              <a:rPr lang="de-DE" dirty="0"/>
              <a:t>nachhaltige Mobilität in der grenzüberschreitenden Region zu fördern und die Anreise ohne Auto in die Region zu forcieren</a:t>
            </a:r>
          </a:p>
          <a:p>
            <a:pPr marL="285750" indent="-285750">
              <a:buFontTx/>
              <a:buChar char="-"/>
            </a:pPr>
            <a:r>
              <a:rPr lang="de-DE" dirty="0"/>
              <a:t>Ausbau der touristischen Infrastruktur auf beiden Seiten der March und der angrenzenden </a:t>
            </a:r>
            <a:r>
              <a:rPr lang="de-DE" dirty="0" smtClean="0"/>
              <a:t>Region</a:t>
            </a:r>
          </a:p>
          <a:p>
            <a:pPr marL="285750" indent="-285750">
              <a:buFontTx/>
              <a:buChar char="-"/>
            </a:pPr>
            <a:r>
              <a:rPr lang="de-DE" dirty="0"/>
              <a:t>Informationsaustausch und deren Verfügbarkeit für Bewohner und Besucher</a:t>
            </a:r>
            <a:endParaRPr lang="sk-SK" dirty="0"/>
          </a:p>
          <a:p>
            <a:endParaRPr lang="sk-SK" dirty="0"/>
          </a:p>
        </p:txBody>
      </p:sp>
    </p:spTree>
    <p:extLst>
      <p:ext uri="{BB962C8B-B14F-4D97-AF65-F5344CB8AC3E}">
        <p14:creationId xmlns:p14="http://schemas.microsoft.com/office/powerpoint/2010/main" val="14763282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0826" y="3731763"/>
            <a:ext cx="4743656" cy="1464953"/>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4477" y="3731763"/>
            <a:ext cx="2203037" cy="1735768"/>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3" name="BlokTextu 2"/>
          <p:cNvSpPr txBox="1"/>
          <p:nvPr/>
        </p:nvSpPr>
        <p:spPr>
          <a:xfrm>
            <a:off x="3142212" y="1903615"/>
            <a:ext cx="6301047" cy="1200329"/>
          </a:xfrm>
          <a:prstGeom prst="rect">
            <a:avLst/>
          </a:prstGeom>
          <a:noFill/>
        </p:spPr>
        <p:txBody>
          <a:bodyPr wrap="square" rtlCol="0">
            <a:spAutoFit/>
          </a:bodyPr>
          <a:lstStyle/>
          <a:p>
            <a:pPr algn="ctr"/>
            <a:r>
              <a:rPr lang="de-DE" b="1" dirty="0"/>
              <a:t>Dieses Projekt wird mit Unterstützung der Europäischen Union, des Europäischen Fonds für regionale Entwicklung im Rahmen des grenzüberschreitenden Kooperationsprogramms </a:t>
            </a:r>
            <a:r>
              <a:rPr lang="de-DE" b="1" dirty="0" err="1" smtClean="0"/>
              <a:t>Interreg</a:t>
            </a:r>
            <a:r>
              <a:rPr lang="de-DE" b="1" dirty="0" smtClean="0"/>
              <a:t> </a:t>
            </a:r>
            <a:br>
              <a:rPr lang="de-DE" b="1" dirty="0" smtClean="0"/>
            </a:br>
            <a:r>
              <a:rPr lang="de-DE" b="1" dirty="0" smtClean="0"/>
              <a:t>V-A </a:t>
            </a:r>
            <a:r>
              <a:rPr lang="de-DE" b="1" dirty="0"/>
              <a:t>Slowakische Republik-Österreich 2014-2020 </a:t>
            </a:r>
            <a:r>
              <a:rPr lang="de-DE" b="1" dirty="0" smtClean="0"/>
              <a:t>durchgeführt.</a:t>
            </a:r>
            <a:endParaRPr lang="sk-SK" b="1" dirty="0"/>
          </a:p>
        </p:txBody>
      </p:sp>
    </p:spTree>
    <p:extLst>
      <p:ext uri="{BB962C8B-B14F-4D97-AF65-F5344CB8AC3E}">
        <p14:creationId xmlns:p14="http://schemas.microsoft.com/office/powerpoint/2010/main" val="31110297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3" name="BlokTextu 2"/>
          <p:cNvSpPr txBox="1"/>
          <p:nvPr/>
        </p:nvSpPr>
        <p:spPr>
          <a:xfrm>
            <a:off x="831272" y="922712"/>
            <a:ext cx="3300153" cy="369332"/>
          </a:xfrm>
          <a:prstGeom prst="rect">
            <a:avLst/>
          </a:prstGeom>
          <a:noFill/>
        </p:spPr>
        <p:txBody>
          <a:bodyPr wrap="square" rtlCol="0">
            <a:spAutoFit/>
          </a:bodyPr>
          <a:lstStyle/>
          <a:p>
            <a:r>
              <a:rPr lang="de-DE" b="1" dirty="0" smtClean="0"/>
              <a:t>AKTUELL</a:t>
            </a:r>
            <a:endParaRPr lang="sk-SK" b="1" dirty="0"/>
          </a:p>
        </p:txBody>
      </p:sp>
      <p:sp>
        <p:nvSpPr>
          <p:cNvPr id="4" name="BlokTextu 3"/>
          <p:cNvSpPr txBox="1"/>
          <p:nvPr/>
        </p:nvSpPr>
        <p:spPr>
          <a:xfrm>
            <a:off x="972589" y="1629295"/>
            <a:ext cx="10532226" cy="2585323"/>
          </a:xfrm>
          <a:prstGeom prst="rect">
            <a:avLst/>
          </a:prstGeom>
          <a:noFill/>
        </p:spPr>
        <p:txBody>
          <a:bodyPr wrap="square" rtlCol="0">
            <a:spAutoFit/>
          </a:bodyPr>
          <a:lstStyle/>
          <a:p>
            <a:r>
              <a:rPr lang="sk-SK" dirty="0" smtClean="0"/>
              <a:t>SEPTEMBER 2021: </a:t>
            </a:r>
          </a:p>
          <a:p>
            <a:pPr marL="285750" indent="-285750">
              <a:buFontTx/>
              <a:buChar char="-"/>
            </a:pPr>
            <a:r>
              <a:rPr lang="sk-SK" dirty="0" smtClean="0"/>
              <a:t>N</a:t>
            </a:r>
            <a:r>
              <a:rPr lang="de-DE" dirty="0" smtClean="0"/>
              <a:t>RZ</a:t>
            </a:r>
            <a:r>
              <a:rPr lang="sk-SK" dirty="0" smtClean="0"/>
              <a:t>-</a:t>
            </a:r>
            <a:r>
              <a:rPr lang="sk-SK" dirty="0" err="1" smtClean="0"/>
              <a:t>Zulassung</a:t>
            </a:r>
            <a:endParaRPr lang="de-DE" dirty="0" smtClean="0"/>
          </a:p>
          <a:p>
            <a:pPr marL="285750" indent="-285750">
              <a:buFontTx/>
              <a:buChar char="-"/>
            </a:pPr>
            <a:endParaRPr lang="sk-SK" dirty="0" smtClean="0"/>
          </a:p>
          <a:p>
            <a:r>
              <a:rPr lang="sk-SK" dirty="0" smtClean="0"/>
              <a:t>OKT</a:t>
            </a:r>
            <a:r>
              <a:rPr lang="de-DE" dirty="0" smtClean="0"/>
              <a:t>O</a:t>
            </a:r>
            <a:r>
              <a:rPr lang="sk-SK" dirty="0" smtClean="0"/>
              <a:t>BER 2021: </a:t>
            </a:r>
          </a:p>
          <a:p>
            <a:pPr marL="285750" indent="-285750">
              <a:buFontTx/>
              <a:buChar char="-"/>
            </a:pPr>
            <a:r>
              <a:rPr lang="sk-SK" dirty="0" err="1"/>
              <a:t>Videoaufnahme</a:t>
            </a:r>
            <a:r>
              <a:rPr lang="sk-SK" dirty="0"/>
              <a:t> </a:t>
            </a:r>
            <a:r>
              <a:rPr lang="sk-SK" dirty="0" err="1"/>
              <a:t>und</a:t>
            </a:r>
            <a:r>
              <a:rPr lang="sk-SK" dirty="0"/>
              <a:t> </a:t>
            </a:r>
            <a:r>
              <a:rPr lang="sk-SK" dirty="0" err="1" smtClean="0"/>
              <a:t>Fotoerstellung</a:t>
            </a:r>
            <a:endParaRPr lang="de-DE" dirty="0" smtClean="0"/>
          </a:p>
          <a:p>
            <a:pPr marL="285750" indent="-285750">
              <a:buFontTx/>
              <a:buChar char="-"/>
            </a:pPr>
            <a:r>
              <a:rPr lang="de-DE" dirty="0" smtClean="0"/>
              <a:t>Abrisskarten, </a:t>
            </a:r>
            <a:r>
              <a:rPr lang="de-DE" dirty="0"/>
              <a:t>Vorbereitung, Konzept, Vergabe des </a:t>
            </a:r>
            <a:r>
              <a:rPr lang="de-DE" dirty="0" smtClean="0"/>
              <a:t>Wettbewerbs</a:t>
            </a:r>
          </a:p>
          <a:p>
            <a:pPr marL="285750" indent="-285750">
              <a:buFontTx/>
              <a:buChar char="-"/>
            </a:pPr>
            <a:r>
              <a:rPr lang="sk-SK" dirty="0" err="1"/>
              <a:t>Storymap</a:t>
            </a:r>
            <a:r>
              <a:rPr lang="sk-SK" dirty="0"/>
              <a:t>, </a:t>
            </a:r>
            <a:r>
              <a:rPr lang="sk-SK" dirty="0" err="1"/>
              <a:t>Vorbereitung</a:t>
            </a:r>
            <a:r>
              <a:rPr lang="sk-SK" dirty="0"/>
              <a:t>, </a:t>
            </a:r>
            <a:r>
              <a:rPr lang="sk-SK" dirty="0" err="1"/>
              <a:t>Konzept</a:t>
            </a:r>
            <a:r>
              <a:rPr lang="sk-SK" dirty="0"/>
              <a:t>, </a:t>
            </a:r>
            <a:r>
              <a:rPr lang="sk-SK" dirty="0" err="1" smtClean="0"/>
              <a:t>Auftrag</a:t>
            </a:r>
            <a:endParaRPr lang="de-DE" dirty="0" smtClean="0"/>
          </a:p>
          <a:p>
            <a:pPr marL="285750" indent="-285750">
              <a:buFontTx/>
              <a:buChar char="-"/>
            </a:pPr>
            <a:r>
              <a:rPr lang="sk-SK" dirty="0" smtClean="0"/>
              <a:t>E-</a:t>
            </a:r>
            <a:r>
              <a:rPr lang="sk-SK" dirty="0" err="1" smtClean="0"/>
              <a:t>Ladestationen</a:t>
            </a:r>
            <a:r>
              <a:rPr lang="de-DE" dirty="0" smtClean="0"/>
              <a:t>, </a:t>
            </a:r>
            <a:r>
              <a:rPr lang="de-DE" dirty="0"/>
              <a:t>Vergabe des Wettbewerbs</a:t>
            </a:r>
          </a:p>
          <a:p>
            <a:pPr marL="285750" indent="-285750">
              <a:buFontTx/>
              <a:buChar char="-"/>
            </a:pPr>
            <a:endParaRPr lang="sk-SK" dirty="0"/>
          </a:p>
        </p:txBody>
      </p:sp>
    </p:spTree>
    <p:extLst>
      <p:ext uri="{BB962C8B-B14F-4D97-AF65-F5344CB8AC3E}">
        <p14:creationId xmlns:p14="http://schemas.microsoft.com/office/powerpoint/2010/main" val="16587635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874034" y="487680"/>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5930" y="5801632"/>
            <a:ext cx="2881295" cy="889812"/>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225" y="5898974"/>
            <a:ext cx="1005803" cy="792470"/>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8626110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717280" y="315232"/>
            <a:ext cx="2838994" cy="1001486"/>
          </a:xfrm>
        </p:spPr>
        <p:txBody>
          <a:bodyPr>
            <a:normAutofit fontScale="90000"/>
          </a:bodyPr>
          <a:lstStyle/>
          <a:p>
            <a:r>
              <a:rPr lang="sk-SK" dirty="0" smtClean="0"/>
              <a:t>BORDEX</a:t>
            </a:r>
            <a:br>
              <a:rPr lang="sk-SK" dirty="0" smtClean="0"/>
            </a:br>
            <a:r>
              <a:rPr lang="sk-SK" sz="1200" b="1" dirty="0" smtClean="0"/>
              <a:t>CROSS BORDER EXPEDITION EXPERIENCES</a:t>
            </a:r>
            <a:endParaRPr lang="sk-SK" sz="1200" b="1"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1646" y="360722"/>
            <a:ext cx="3374806" cy="1042220"/>
          </a:xfrm>
          <a:prstGeom prst="rect">
            <a:avLst/>
          </a:prstGeom>
        </p:spPr>
      </p:pic>
      <p:pic>
        <p:nvPicPr>
          <p:cNvPr id="8" name="Obrázo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061" y="315231"/>
            <a:ext cx="1502585" cy="1183883"/>
          </a:xfrm>
          <a:prstGeom prst="rect">
            <a:avLst/>
          </a:prstGeom>
        </p:spPr>
      </p:pic>
      <p:sp>
        <p:nvSpPr>
          <p:cNvPr id="11" name="Obdĺžnik 10"/>
          <p:cNvSpPr/>
          <p:nvPr/>
        </p:nvSpPr>
        <p:spPr>
          <a:xfrm>
            <a:off x="0" y="0"/>
            <a:ext cx="139337"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k-SK"/>
          </a:p>
        </p:txBody>
      </p:sp>
      <p:sp>
        <p:nvSpPr>
          <p:cNvPr id="3" name="BlokTextu 2"/>
          <p:cNvSpPr txBox="1"/>
          <p:nvPr/>
        </p:nvSpPr>
        <p:spPr>
          <a:xfrm>
            <a:off x="679269" y="1489166"/>
            <a:ext cx="10258697" cy="5570756"/>
          </a:xfrm>
          <a:prstGeom prst="rect">
            <a:avLst/>
          </a:prstGeom>
          <a:noFill/>
        </p:spPr>
        <p:txBody>
          <a:bodyPr wrap="square" rtlCol="0">
            <a:spAutoFit/>
          </a:bodyPr>
          <a:lstStyle/>
          <a:p>
            <a:endParaRPr lang="sk-SK" dirty="0" smtClean="0"/>
          </a:p>
          <a:p>
            <a:pPr algn="ctr"/>
            <a:r>
              <a:rPr lang="sk-SK" sz="1400" dirty="0" smtClean="0"/>
              <a:t>	Turizmus regiónu Bratislava implementuje projekt spolufinancovaný z prostriedkov EÚ a EFRR:</a:t>
            </a:r>
          </a:p>
          <a:p>
            <a:endParaRPr lang="sk-SK" dirty="0" smtClean="0"/>
          </a:p>
          <a:p>
            <a:r>
              <a:rPr lang="sk-SK" b="1" dirty="0" smtClean="0"/>
              <a:t>	NÁZOV PROJEKTU:	</a:t>
            </a:r>
            <a:r>
              <a:rPr lang="sk-SK" dirty="0" smtClean="0"/>
              <a:t>		</a:t>
            </a:r>
            <a:r>
              <a:rPr lang="sk-SK" dirty="0" err="1" smtClean="0"/>
              <a:t>Bordex</a:t>
            </a:r>
            <a:r>
              <a:rPr lang="sk-SK" dirty="0" smtClean="0"/>
              <a:t> – </a:t>
            </a:r>
            <a:r>
              <a:rPr lang="sk-SK" dirty="0" err="1" smtClean="0"/>
              <a:t>Cross</a:t>
            </a:r>
            <a:r>
              <a:rPr lang="sk-SK" dirty="0" smtClean="0"/>
              <a:t> </a:t>
            </a:r>
            <a:r>
              <a:rPr lang="sk-SK" dirty="0" err="1" smtClean="0"/>
              <a:t>border</a:t>
            </a:r>
            <a:r>
              <a:rPr lang="sk-SK" dirty="0" smtClean="0"/>
              <a:t> </a:t>
            </a:r>
            <a:r>
              <a:rPr lang="sk-SK" dirty="0" err="1" smtClean="0"/>
              <a:t>expedition</a:t>
            </a:r>
            <a:r>
              <a:rPr lang="sk-SK" dirty="0" smtClean="0"/>
              <a:t> </a:t>
            </a:r>
            <a:r>
              <a:rPr lang="sk-SK" dirty="0" err="1" smtClean="0"/>
              <a:t>experiences</a:t>
            </a:r>
            <a:endParaRPr lang="sk-SK" dirty="0" smtClean="0"/>
          </a:p>
          <a:p>
            <a:r>
              <a:rPr lang="sk-SK" b="1" dirty="0" smtClean="0"/>
              <a:t>	AKRONYM:</a:t>
            </a:r>
            <a:r>
              <a:rPr lang="sk-SK" dirty="0" smtClean="0"/>
              <a:t>				</a:t>
            </a:r>
            <a:r>
              <a:rPr lang="sk-SK" dirty="0" err="1" smtClean="0"/>
              <a:t>Bordex</a:t>
            </a:r>
            <a:endParaRPr lang="sk-SK" dirty="0" smtClean="0"/>
          </a:p>
          <a:p>
            <a:endParaRPr lang="sk-SK" dirty="0"/>
          </a:p>
          <a:p>
            <a:r>
              <a:rPr lang="sk-SK" b="1" dirty="0" smtClean="0"/>
              <a:t>	PARTNERI:</a:t>
            </a:r>
            <a:r>
              <a:rPr lang="sk-SK" dirty="0" smtClean="0"/>
              <a:t>				Weinviertel Tourismus GmbH (vedúci partner)</a:t>
            </a:r>
          </a:p>
          <a:p>
            <a:r>
              <a:rPr lang="sk-SK" dirty="0"/>
              <a:t>	</a:t>
            </a:r>
            <a:r>
              <a:rPr lang="sk-SK" dirty="0" smtClean="0"/>
              <a:t>						Turizmus regiónu Bratislava (hlavný cezhraničný partner)</a:t>
            </a:r>
          </a:p>
          <a:p>
            <a:r>
              <a:rPr lang="sk-SK" dirty="0"/>
              <a:t>	</a:t>
            </a:r>
            <a:r>
              <a:rPr lang="sk-SK" dirty="0" smtClean="0"/>
              <a:t>						Dolné Záhorie (projektový partner)</a:t>
            </a:r>
          </a:p>
          <a:p>
            <a:r>
              <a:rPr lang="sk-SK" dirty="0"/>
              <a:t>	</a:t>
            </a:r>
            <a:r>
              <a:rPr lang="sk-SK" dirty="0" smtClean="0"/>
              <a:t>						</a:t>
            </a:r>
            <a:r>
              <a:rPr lang="de-DE" dirty="0" smtClean="0"/>
              <a:t>Verein </a:t>
            </a:r>
            <a:r>
              <a:rPr lang="de-DE" dirty="0"/>
              <a:t>zur Förderung der Regionalentwicklung im </a:t>
            </a:r>
            <a:r>
              <a:rPr lang="de-DE" dirty="0" smtClean="0"/>
              <a:t>Marchfeld</a:t>
            </a:r>
            <a:r>
              <a:rPr lang="sk-SK" dirty="0" smtClean="0"/>
              <a:t> (PP)</a:t>
            </a:r>
          </a:p>
          <a:p>
            <a:endParaRPr lang="sk-SK" dirty="0" smtClean="0"/>
          </a:p>
          <a:p>
            <a:endParaRPr lang="sk-SK" dirty="0"/>
          </a:p>
          <a:p>
            <a:r>
              <a:rPr lang="sk-SK" dirty="0" smtClean="0"/>
              <a:t>	Začiatok realizácie projektu:			1. 1. 2021</a:t>
            </a:r>
            <a:br>
              <a:rPr lang="sk-SK" dirty="0" smtClean="0"/>
            </a:br>
            <a:r>
              <a:rPr lang="sk-SK" dirty="0" smtClean="0"/>
              <a:t>	Koniec realizácie projektu:			31. 12. 2022</a:t>
            </a:r>
          </a:p>
          <a:p>
            <a:r>
              <a:rPr lang="sk-SK" dirty="0" smtClean="0"/>
              <a:t>	Celkový rozpočet projektu:			€ 949 574,16</a:t>
            </a:r>
          </a:p>
          <a:p>
            <a:r>
              <a:rPr lang="sk-SK" dirty="0" smtClean="0"/>
              <a:t>	Z toho príspevok EÚ, ŠR a EFRR:		€ 848 088,34</a:t>
            </a:r>
          </a:p>
          <a:p>
            <a:endParaRPr lang="sk-SK" dirty="0"/>
          </a:p>
          <a:p>
            <a:pPr algn="ctr"/>
            <a:r>
              <a:rPr lang="sk-SK" dirty="0" smtClean="0"/>
              <a:t>											        </a:t>
            </a:r>
            <a:r>
              <a:rPr lang="sk-SK" sz="1200" dirty="0" smtClean="0"/>
              <a:t>Viac informácií nájdete na stránke www.bratislavaregion.travel</a:t>
            </a:r>
          </a:p>
          <a:p>
            <a:r>
              <a:rPr lang="sk-SK" dirty="0"/>
              <a:t>	</a:t>
            </a:r>
            <a:r>
              <a:rPr lang="sk-SK" dirty="0" smtClean="0"/>
              <a:t>					</a:t>
            </a:r>
          </a:p>
          <a:p>
            <a:endParaRPr lang="sk-SK" dirty="0"/>
          </a:p>
        </p:txBody>
      </p:sp>
      <p:pic>
        <p:nvPicPr>
          <p:cNvPr id="4" name="Obrázo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3256" y="474252"/>
            <a:ext cx="1931561" cy="889008"/>
          </a:xfrm>
          <a:prstGeom prst="rect">
            <a:avLst/>
          </a:prstGeom>
        </p:spPr>
      </p:pic>
    </p:spTree>
    <p:extLst>
      <p:ext uri="{BB962C8B-B14F-4D97-AF65-F5344CB8AC3E}">
        <p14:creationId xmlns:p14="http://schemas.microsoft.com/office/powerpoint/2010/main" val="752159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otív balíka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ív balíka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ív balíka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TotalTime>
  <Words>1277</Words>
  <Application>Microsoft Office PowerPoint</Application>
  <PresentationFormat>Širokouhlá</PresentationFormat>
  <Paragraphs>134</Paragraphs>
  <Slides>13</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13</vt:i4>
      </vt:variant>
    </vt:vector>
  </HeadingPairs>
  <TitlesOfParts>
    <vt:vector size="18" baseType="lpstr">
      <vt:lpstr>Arial</vt:lpstr>
      <vt:lpstr>Calibri</vt:lpstr>
      <vt:lpstr>Calibri Light</vt:lpstr>
      <vt:lpstr>Times New Roman</vt:lpstr>
      <vt:lpstr>Office Theme</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lpstr>BORDEX CROSS BORDER EXPEDITION EXPERIENCES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BORDEX CROSS BORDER EXPEDITION EXPERIENCES</dc:title>
  <dc:creator>Roman Uscky</dc:creator>
  <cp:lastModifiedBy>Roman Uscky</cp:lastModifiedBy>
  <cp:revision>50</cp:revision>
  <cp:lastPrinted>2021-10-14T10:04:09Z</cp:lastPrinted>
  <dcterms:created xsi:type="dcterms:W3CDTF">2021-08-04T07:26:43Z</dcterms:created>
  <dcterms:modified xsi:type="dcterms:W3CDTF">2021-10-14T10:04:21Z</dcterms:modified>
</cp:coreProperties>
</file>